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4"/>
  </p:notesMasterIdLst>
  <p:handoutMasterIdLst>
    <p:handoutMasterId r:id="rId25"/>
  </p:handoutMasterIdLst>
  <p:sldIdLst>
    <p:sldId id="257" r:id="rId3"/>
    <p:sldId id="276" r:id="rId4"/>
    <p:sldId id="258" r:id="rId5"/>
    <p:sldId id="2147479111" r:id="rId6"/>
    <p:sldId id="944" r:id="rId7"/>
    <p:sldId id="2147479121" r:id="rId8"/>
    <p:sldId id="2147479157" r:id="rId9"/>
    <p:sldId id="2147479110" r:id="rId10"/>
    <p:sldId id="2147479154" r:id="rId11"/>
    <p:sldId id="933" r:id="rId12"/>
    <p:sldId id="2147479115" r:id="rId13"/>
    <p:sldId id="2147479155" r:id="rId14"/>
    <p:sldId id="2147479156" r:id="rId15"/>
    <p:sldId id="2147479123" r:id="rId16"/>
    <p:sldId id="2147479153" r:id="rId17"/>
    <p:sldId id="2147479114" r:id="rId18"/>
    <p:sldId id="2147479112" r:id="rId19"/>
    <p:sldId id="942" r:id="rId20"/>
    <p:sldId id="945" r:id="rId21"/>
    <p:sldId id="270" r:id="rId22"/>
    <p:sldId id="275" r:id="rId23"/>
  </p:sldIdLst>
  <p:sldSz cx="12192000" cy="6858000"/>
  <p:notesSz cx="9982200" cy="6794500"/>
  <p:embeddedFontLst>
    <p:embeddedFont>
      <p:font typeface="Arial Rounded MT Bold" panose="020F0704030504030204" pitchFamily="34" charset="77"/>
      <p:regular r:id="rId26"/>
    </p:embeddedFont>
    <p:embeddedFont>
      <p:font typeface="Montserrat" pitchFamily="2" charset="77"/>
      <p:regular r:id="rId27"/>
      <p:bold r:id="rId28"/>
      <p:italic r:id="rId29"/>
      <p:boldItalic r:id="rId30"/>
    </p:embeddedFont>
    <p:embeddedFont>
      <p:font typeface="Montserrat ExtraBold" panose="020F0502020204030204" pitchFamily="34" charset="0"/>
      <p:bold r:id="rId31"/>
      <p:italic r:id="rId32"/>
      <p:boldItalic r:id="rId33"/>
    </p:embeddedFont>
    <p:embeddedFont>
      <p:font typeface="Montserrat SemiBold" panose="020F0502020204030204" pitchFamily="34" charset="0"/>
      <p:regular r:id="rId34"/>
      <p:bold r:id="rId35"/>
      <p:italic r:id="rId36"/>
      <p:boldItalic r:id="rId37"/>
    </p:embeddedFont>
    <p:embeddedFont>
      <p:font typeface="Roboto" panose="02000000000000000000" pitchFamily="2" charset="0"/>
      <p:regular r:id="rId38"/>
      <p:bold r:id="rId39"/>
      <p:italic r:id="rId40"/>
      <p:boldItalic r:id="rId41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081B4752-1292-4318-9FCE-58520116D13C}">
          <p14:sldIdLst>
            <p14:sldId id="257"/>
            <p14:sldId id="276"/>
            <p14:sldId id="258"/>
            <p14:sldId id="2147479111"/>
            <p14:sldId id="944"/>
            <p14:sldId id="2147479121"/>
            <p14:sldId id="2147479157"/>
            <p14:sldId id="2147479110"/>
            <p14:sldId id="2147479154"/>
            <p14:sldId id="933"/>
            <p14:sldId id="2147479115"/>
            <p14:sldId id="2147479155"/>
            <p14:sldId id="2147479156"/>
            <p14:sldId id="2147479123"/>
            <p14:sldId id="2147479153"/>
            <p14:sldId id="2147479114"/>
            <p14:sldId id="2147479112"/>
            <p14:sldId id="942"/>
            <p14:sldId id="945"/>
            <p14:sldId id="270"/>
            <p14:sldId id="275"/>
          </p14:sldIdLst>
        </p14:section>
        <p14:section name="Seção sem Título" id="{92FE0699-881A-48D0-8E8E-44E02F50048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292E"/>
    <a:srgbClr val="69AA52"/>
    <a:srgbClr val="183EFF"/>
    <a:srgbClr val="7797B6"/>
    <a:srgbClr val="FF5500"/>
    <a:srgbClr val="03CF00"/>
    <a:srgbClr val="FFD622"/>
    <a:srgbClr val="783C00"/>
    <a:srgbClr val="E5231F"/>
    <a:srgbClr val="3C3C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Estilo Médio 3 - Ênfase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344D84-9AFB-497E-A393-DC336BA19D2E}" styleName="Estilo Médio 3 - Ênfase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66" autoAdjust="0"/>
    <p:restoredTop sz="90680" autoAdjust="0"/>
  </p:normalViewPr>
  <p:slideViewPr>
    <p:cSldViewPr snapToGrid="0">
      <p:cViewPr varScale="1">
        <p:scale>
          <a:sx n="115" d="100"/>
          <a:sy n="115" d="100"/>
        </p:scale>
        <p:origin x="90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0" Type="http://schemas.openxmlformats.org/officeDocument/2006/relationships/slide" Target="slides/slide18.xml"/><Relationship Id="rId41" Type="http://schemas.openxmlformats.org/officeDocument/2006/relationships/font" Target="fonts/font16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Planilha_do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Quantitativo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Planilha1!$A$2:$A$5</c:f>
              <c:strCach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2024*</c:v>
                </c:pt>
              </c:strCache>
            </c:strRef>
          </c:cat>
          <c:val>
            <c:numRef>
              <c:f>Planilha1!$B$2:$B$5</c:f>
              <c:numCache>
                <c:formatCode>#,##0</c:formatCode>
                <c:ptCount val="4"/>
                <c:pt idx="0">
                  <c:v>16572792</c:v>
                </c:pt>
                <c:pt idx="1">
                  <c:v>21755212</c:v>
                </c:pt>
                <c:pt idx="2">
                  <c:v>21031185</c:v>
                </c:pt>
                <c:pt idx="3">
                  <c:v>8111048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3F-4E2C-B08C-0A36D96436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7244376"/>
        <c:axId val="546508464"/>
      </c:barChart>
      <c:catAx>
        <c:axId val="367244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46508464"/>
        <c:crosses val="autoZero"/>
        <c:auto val="1"/>
        <c:lblAlgn val="ctr"/>
        <c:lblOffset val="100"/>
        <c:noMultiLvlLbl val="0"/>
      </c:catAx>
      <c:valAx>
        <c:axId val="546508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67244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FC55FD-B228-49B7-B100-0651C2239F6D}" type="doc">
      <dgm:prSet loTypeId="urn:microsoft.com/office/officeart/2009/layout/CircleArrowProcess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A041EF16-1C64-48CC-A6E3-C888221ECBC1}">
      <dgm:prSet phldrT="[Texto]"/>
      <dgm:spPr/>
      <dgm:t>
        <a:bodyPr/>
        <a:lstStyle/>
        <a:p>
          <a:r>
            <a:rPr lang="pt-BR" dirty="0" err="1"/>
            <a:t>Notification</a:t>
          </a:r>
          <a:endParaRPr lang="pt-BR" dirty="0"/>
        </a:p>
      </dgm:t>
    </dgm:pt>
    <dgm:pt modelId="{1B308C33-7FE7-420E-812B-1372BEEB63E1}" type="parTrans" cxnId="{4E696D44-AE7A-4AFC-882F-7C5CED2B8637}">
      <dgm:prSet/>
      <dgm:spPr/>
      <dgm:t>
        <a:bodyPr/>
        <a:lstStyle/>
        <a:p>
          <a:endParaRPr lang="pt-BR"/>
        </a:p>
      </dgm:t>
    </dgm:pt>
    <dgm:pt modelId="{A1E220D5-6FD7-4EBF-A9C8-B6D891619346}" type="sibTrans" cxnId="{4E696D44-AE7A-4AFC-882F-7C5CED2B8637}">
      <dgm:prSet/>
      <dgm:spPr/>
      <dgm:t>
        <a:bodyPr/>
        <a:lstStyle/>
        <a:p>
          <a:endParaRPr lang="pt-BR"/>
        </a:p>
      </dgm:t>
    </dgm:pt>
    <dgm:pt modelId="{5280EE39-9DAB-47EF-9849-594B4AC962AB}">
      <dgm:prSet phldrT="[Texto]"/>
      <dgm:spPr/>
      <dgm:t>
        <a:bodyPr/>
        <a:lstStyle/>
        <a:p>
          <a:r>
            <a:rPr lang="pt-BR" dirty="0" err="1"/>
            <a:t>Supplier</a:t>
          </a:r>
          <a:r>
            <a:rPr lang="pt-BR" dirty="0"/>
            <a:t> </a:t>
          </a:r>
          <a:r>
            <a:rPr lang="pt-BR" dirty="0" err="1"/>
            <a:t>Evaluation</a:t>
          </a:r>
          <a:endParaRPr lang="pt-BR" dirty="0"/>
        </a:p>
      </dgm:t>
    </dgm:pt>
    <dgm:pt modelId="{EB6B722C-0BF4-4D41-B13F-9374A0FEB64F}" type="parTrans" cxnId="{C0A21862-A35B-49BC-8D2D-2206580F332B}">
      <dgm:prSet/>
      <dgm:spPr/>
      <dgm:t>
        <a:bodyPr/>
        <a:lstStyle/>
        <a:p>
          <a:endParaRPr lang="pt-BR"/>
        </a:p>
      </dgm:t>
    </dgm:pt>
    <dgm:pt modelId="{ED020E4F-339A-4EF2-A473-04F9D504815D}" type="sibTrans" cxnId="{C0A21862-A35B-49BC-8D2D-2206580F332B}">
      <dgm:prSet/>
      <dgm:spPr/>
      <dgm:t>
        <a:bodyPr/>
        <a:lstStyle/>
        <a:p>
          <a:endParaRPr lang="pt-BR"/>
        </a:p>
      </dgm:t>
    </dgm:pt>
    <dgm:pt modelId="{CF8E2660-C24E-45A5-80C3-B30DE6AB423A}">
      <dgm:prSet phldrT="[Texto]"/>
      <dgm:spPr/>
      <dgm:t>
        <a:bodyPr/>
        <a:lstStyle/>
        <a:p>
          <a:r>
            <a:rPr lang="pt-BR" dirty="0" err="1"/>
            <a:t>Discussion</a:t>
          </a:r>
          <a:r>
            <a:rPr lang="pt-BR" dirty="0"/>
            <a:t> </a:t>
          </a:r>
          <a:r>
            <a:rPr lang="pt-BR" dirty="0" err="1"/>
            <a:t>between</a:t>
          </a:r>
          <a:r>
            <a:rPr lang="pt-BR" dirty="0"/>
            <a:t> </a:t>
          </a:r>
          <a:r>
            <a:rPr lang="pt-BR" dirty="0" err="1"/>
            <a:t>MoH</a:t>
          </a:r>
          <a:r>
            <a:rPr lang="pt-BR" dirty="0"/>
            <a:t> and </a:t>
          </a:r>
          <a:r>
            <a:rPr lang="pt-BR" dirty="0" err="1"/>
            <a:t>supplier</a:t>
          </a:r>
          <a:endParaRPr lang="pt-BR" dirty="0"/>
        </a:p>
      </dgm:t>
    </dgm:pt>
    <dgm:pt modelId="{BE829BDF-94AD-474B-8796-CBC61B66395B}" type="parTrans" cxnId="{DB51F9D0-5B61-4EAB-98F3-FF810701126D}">
      <dgm:prSet/>
      <dgm:spPr/>
      <dgm:t>
        <a:bodyPr/>
        <a:lstStyle/>
        <a:p>
          <a:endParaRPr lang="pt-BR"/>
        </a:p>
      </dgm:t>
    </dgm:pt>
    <dgm:pt modelId="{B9DC2F90-5054-4C10-9594-B723E160D492}" type="sibTrans" cxnId="{DB51F9D0-5B61-4EAB-98F3-FF810701126D}">
      <dgm:prSet/>
      <dgm:spPr/>
      <dgm:t>
        <a:bodyPr/>
        <a:lstStyle/>
        <a:p>
          <a:endParaRPr lang="pt-BR"/>
        </a:p>
      </dgm:t>
    </dgm:pt>
    <dgm:pt modelId="{93425B55-A976-457B-90C1-C29B0AD05DD0}" type="pres">
      <dgm:prSet presAssocID="{21FC55FD-B228-49B7-B100-0651C2239F6D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E04304D8-2CB1-45AC-AD7A-E202F0D49A9C}" type="pres">
      <dgm:prSet presAssocID="{A041EF16-1C64-48CC-A6E3-C888221ECBC1}" presName="Accent1" presStyleCnt="0"/>
      <dgm:spPr/>
    </dgm:pt>
    <dgm:pt modelId="{60836671-DAFA-4359-8EF9-DD09A81F21DE}" type="pres">
      <dgm:prSet presAssocID="{A041EF16-1C64-48CC-A6E3-C888221ECBC1}" presName="Accent" presStyleLbl="node1" presStyleIdx="0" presStyleCnt="3"/>
      <dgm:spPr/>
    </dgm:pt>
    <dgm:pt modelId="{44714915-7899-453F-A5AF-2A3A767BDFB2}" type="pres">
      <dgm:prSet presAssocID="{A041EF16-1C64-48CC-A6E3-C888221ECBC1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BD1FAE0F-33D7-4170-84E6-3FFDD72D0848}" type="pres">
      <dgm:prSet presAssocID="{5280EE39-9DAB-47EF-9849-594B4AC962AB}" presName="Accent2" presStyleCnt="0"/>
      <dgm:spPr/>
    </dgm:pt>
    <dgm:pt modelId="{CB585CA3-9EBF-4D62-8F9A-FFF3EB669868}" type="pres">
      <dgm:prSet presAssocID="{5280EE39-9DAB-47EF-9849-594B4AC962AB}" presName="Accent" presStyleLbl="node1" presStyleIdx="1" presStyleCnt="3"/>
      <dgm:spPr/>
    </dgm:pt>
    <dgm:pt modelId="{F0410BF0-9A24-4843-A8B1-011CDEBB72A3}" type="pres">
      <dgm:prSet presAssocID="{5280EE39-9DAB-47EF-9849-594B4AC962AB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03D0D369-42D2-40CB-9EA5-0E1947A23B1D}" type="pres">
      <dgm:prSet presAssocID="{CF8E2660-C24E-45A5-80C3-B30DE6AB423A}" presName="Accent3" presStyleCnt="0"/>
      <dgm:spPr/>
    </dgm:pt>
    <dgm:pt modelId="{CD5A2A37-6146-4DF4-952A-95476ED2A86B}" type="pres">
      <dgm:prSet presAssocID="{CF8E2660-C24E-45A5-80C3-B30DE6AB423A}" presName="Accent" presStyleLbl="node1" presStyleIdx="2" presStyleCnt="3"/>
      <dgm:spPr/>
    </dgm:pt>
    <dgm:pt modelId="{AAC0B978-228C-44B8-BF4B-DEE7BE8DC383}" type="pres">
      <dgm:prSet presAssocID="{CF8E2660-C24E-45A5-80C3-B30DE6AB423A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36CC551B-1326-4A17-B7B7-E5A9B4C9F7F8}" type="presOf" srcId="{CF8E2660-C24E-45A5-80C3-B30DE6AB423A}" destId="{AAC0B978-228C-44B8-BF4B-DEE7BE8DC383}" srcOrd="0" destOrd="0" presId="urn:microsoft.com/office/officeart/2009/layout/CircleArrowProcess"/>
    <dgm:cxn modelId="{8BF19A2C-BA7D-4E5D-B361-4D6DC535BBA7}" type="presOf" srcId="{21FC55FD-B228-49B7-B100-0651C2239F6D}" destId="{93425B55-A976-457B-90C1-C29B0AD05DD0}" srcOrd="0" destOrd="0" presId="urn:microsoft.com/office/officeart/2009/layout/CircleArrowProcess"/>
    <dgm:cxn modelId="{4E696D44-AE7A-4AFC-882F-7C5CED2B8637}" srcId="{21FC55FD-B228-49B7-B100-0651C2239F6D}" destId="{A041EF16-1C64-48CC-A6E3-C888221ECBC1}" srcOrd="0" destOrd="0" parTransId="{1B308C33-7FE7-420E-812B-1372BEEB63E1}" sibTransId="{A1E220D5-6FD7-4EBF-A9C8-B6D891619346}"/>
    <dgm:cxn modelId="{C0A21862-A35B-49BC-8D2D-2206580F332B}" srcId="{21FC55FD-B228-49B7-B100-0651C2239F6D}" destId="{5280EE39-9DAB-47EF-9849-594B4AC962AB}" srcOrd="1" destOrd="0" parTransId="{EB6B722C-0BF4-4D41-B13F-9374A0FEB64F}" sibTransId="{ED020E4F-339A-4EF2-A473-04F9D504815D}"/>
    <dgm:cxn modelId="{6F5BA9B2-BE26-4F05-8212-0FB9F6CC564D}" type="presOf" srcId="{A041EF16-1C64-48CC-A6E3-C888221ECBC1}" destId="{44714915-7899-453F-A5AF-2A3A767BDFB2}" srcOrd="0" destOrd="0" presId="urn:microsoft.com/office/officeart/2009/layout/CircleArrowProcess"/>
    <dgm:cxn modelId="{D50626CF-172F-44C1-8A07-0C1FE0720396}" type="presOf" srcId="{5280EE39-9DAB-47EF-9849-594B4AC962AB}" destId="{F0410BF0-9A24-4843-A8B1-011CDEBB72A3}" srcOrd="0" destOrd="0" presId="urn:microsoft.com/office/officeart/2009/layout/CircleArrowProcess"/>
    <dgm:cxn modelId="{DB51F9D0-5B61-4EAB-98F3-FF810701126D}" srcId="{21FC55FD-B228-49B7-B100-0651C2239F6D}" destId="{CF8E2660-C24E-45A5-80C3-B30DE6AB423A}" srcOrd="2" destOrd="0" parTransId="{BE829BDF-94AD-474B-8796-CBC61B66395B}" sibTransId="{B9DC2F90-5054-4C10-9594-B723E160D492}"/>
    <dgm:cxn modelId="{AA2AD37A-0361-4D93-A56A-E997EA033DBE}" type="presParOf" srcId="{93425B55-A976-457B-90C1-C29B0AD05DD0}" destId="{E04304D8-2CB1-45AC-AD7A-E202F0D49A9C}" srcOrd="0" destOrd="0" presId="urn:microsoft.com/office/officeart/2009/layout/CircleArrowProcess"/>
    <dgm:cxn modelId="{B20033F5-4C9B-4947-A90E-FA32E0D67BBA}" type="presParOf" srcId="{E04304D8-2CB1-45AC-AD7A-E202F0D49A9C}" destId="{60836671-DAFA-4359-8EF9-DD09A81F21DE}" srcOrd="0" destOrd="0" presId="urn:microsoft.com/office/officeart/2009/layout/CircleArrowProcess"/>
    <dgm:cxn modelId="{72575AB3-C75C-4AC6-A3C0-6EE0153F0690}" type="presParOf" srcId="{93425B55-A976-457B-90C1-C29B0AD05DD0}" destId="{44714915-7899-453F-A5AF-2A3A767BDFB2}" srcOrd="1" destOrd="0" presId="urn:microsoft.com/office/officeart/2009/layout/CircleArrowProcess"/>
    <dgm:cxn modelId="{09CCE83B-93FD-42FF-894D-B12269608F3C}" type="presParOf" srcId="{93425B55-A976-457B-90C1-C29B0AD05DD0}" destId="{BD1FAE0F-33D7-4170-84E6-3FFDD72D0848}" srcOrd="2" destOrd="0" presId="urn:microsoft.com/office/officeart/2009/layout/CircleArrowProcess"/>
    <dgm:cxn modelId="{1C05D4D7-CEEF-4C2F-B39C-0B4F11D22E30}" type="presParOf" srcId="{BD1FAE0F-33D7-4170-84E6-3FFDD72D0848}" destId="{CB585CA3-9EBF-4D62-8F9A-FFF3EB669868}" srcOrd="0" destOrd="0" presId="urn:microsoft.com/office/officeart/2009/layout/CircleArrowProcess"/>
    <dgm:cxn modelId="{48B024B3-49C4-459A-BACA-A4DACCB19FA4}" type="presParOf" srcId="{93425B55-A976-457B-90C1-C29B0AD05DD0}" destId="{F0410BF0-9A24-4843-A8B1-011CDEBB72A3}" srcOrd="3" destOrd="0" presId="urn:microsoft.com/office/officeart/2009/layout/CircleArrowProcess"/>
    <dgm:cxn modelId="{117F681D-FC7E-45FB-AC77-3714D5F66B69}" type="presParOf" srcId="{93425B55-A976-457B-90C1-C29B0AD05DD0}" destId="{03D0D369-42D2-40CB-9EA5-0E1947A23B1D}" srcOrd="4" destOrd="0" presId="urn:microsoft.com/office/officeart/2009/layout/CircleArrowProcess"/>
    <dgm:cxn modelId="{925C2EB3-831D-4D37-B183-7DCE248502B5}" type="presParOf" srcId="{03D0D369-42D2-40CB-9EA5-0E1947A23B1D}" destId="{CD5A2A37-6146-4DF4-952A-95476ED2A86B}" srcOrd="0" destOrd="0" presId="urn:microsoft.com/office/officeart/2009/layout/CircleArrowProcess"/>
    <dgm:cxn modelId="{9CBE7DE8-87EF-47CD-882D-BA4011BBA347}" type="presParOf" srcId="{93425B55-A976-457B-90C1-C29B0AD05DD0}" destId="{AAC0B978-228C-44B8-BF4B-DEE7BE8DC383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836671-DAFA-4359-8EF9-DD09A81F21DE}">
      <dsp:nvSpPr>
        <dsp:cNvPr id="0" name=""/>
        <dsp:cNvSpPr/>
      </dsp:nvSpPr>
      <dsp:spPr>
        <a:xfrm>
          <a:off x="2385637" y="0"/>
          <a:ext cx="2279685" cy="2280032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714915-7899-453F-A5AF-2A3A767BDFB2}">
      <dsp:nvSpPr>
        <dsp:cNvPr id="0" name=""/>
        <dsp:cNvSpPr/>
      </dsp:nvSpPr>
      <dsp:spPr>
        <a:xfrm>
          <a:off x="2889522" y="823160"/>
          <a:ext cx="1266777" cy="633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 err="1"/>
            <a:t>Notification</a:t>
          </a:r>
          <a:endParaRPr lang="pt-BR" sz="1400" kern="1200" dirty="0"/>
        </a:p>
      </dsp:txBody>
      <dsp:txXfrm>
        <a:off x="2889522" y="823160"/>
        <a:ext cx="1266777" cy="633237"/>
      </dsp:txXfrm>
    </dsp:sp>
    <dsp:sp modelId="{CB585CA3-9EBF-4D62-8F9A-FFF3EB669868}">
      <dsp:nvSpPr>
        <dsp:cNvPr id="0" name=""/>
        <dsp:cNvSpPr/>
      </dsp:nvSpPr>
      <dsp:spPr>
        <a:xfrm>
          <a:off x="1752462" y="1310047"/>
          <a:ext cx="2279685" cy="2280032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410BF0-9A24-4843-A8B1-011CDEBB72A3}">
      <dsp:nvSpPr>
        <dsp:cNvPr id="0" name=""/>
        <dsp:cNvSpPr/>
      </dsp:nvSpPr>
      <dsp:spPr>
        <a:xfrm>
          <a:off x="2258916" y="2140786"/>
          <a:ext cx="1266777" cy="633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 err="1"/>
            <a:t>Supplier</a:t>
          </a:r>
          <a:r>
            <a:rPr lang="pt-BR" sz="1400" kern="1200" dirty="0"/>
            <a:t> </a:t>
          </a:r>
          <a:r>
            <a:rPr lang="pt-BR" sz="1400" kern="1200" dirty="0" err="1"/>
            <a:t>Evaluation</a:t>
          </a:r>
          <a:endParaRPr lang="pt-BR" sz="1400" kern="1200" dirty="0"/>
        </a:p>
      </dsp:txBody>
      <dsp:txXfrm>
        <a:off x="2258916" y="2140786"/>
        <a:ext cx="1266777" cy="633237"/>
      </dsp:txXfrm>
    </dsp:sp>
    <dsp:sp modelId="{CD5A2A37-6146-4DF4-952A-95476ED2A86B}">
      <dsp:nvSpPr>
        <dsp:cNvPr id="0" name=""/>
        <dsp:cNvSpPr/>
      </dsp:nvSpPr>
      <dsp:spPr>
        <a:xfrm>
          <a:off x="2547890" y="2776865"/>
          <a:ext cx="1958602" cy="1959387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C0B978-228C-44B8-BF4B-DEE7BE8DC383}">
      <dsp:nvSpPr>
        <dsp:cNvPr id="0" name=""/>
        <dsp:cNvSpPr/>
      </dsp:nvSpPr>
      <dsp:spPr>
        <a:xfrm>
          <a:off x="2892519" y="3460306"/>
          <a:ext cx="1266777" cy="633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 err="1"/>
            <a:t>Discussion</a:t>
          </a:r>
          <a:r>
            <a:rPr lang="pt-BR" sz="1400" kern="1200" dirty="0"/>
            <a:t> </a:t>
          </a:r>
          <a:r>
            <a:rPr lang="pt-BR" sz="1400" kern="1200" dirty="0" err="1"/>
            <a:t>between</a:t>
          </a:r>
          <a:r>
            <a:rPr lang="pt-BR" sz="1400" kern="1200" dirty="0"/>
            <a:t> </a:t>
          </a:r>
          <a:r>
            <a:rPr lang="pt-BR" sz="1400" kern="1200" dirty="0" err="1"/>
            <a:t>MoH</a:t>
          </a:r>
          <a:r>
            <a:rPr lang="pt-BR" sz="1400" kern="1200" dirty="0"/>
            <a:t> and </a:t>
          </a:r>
          <a:r>
            <a:rPr lang="pt-BR" sz="1400" kern="1200" dirty="0" err="1"/>
            <a:t>supplier</a:t>
          </a:r>
          <a:endParaRPr lang="pt-BR" sz="1400" kern="1200" dirty="0"/>
        </a:p>
      </dsp:txBody>
      <dsp:txXfrm>
        <a:off x="2892519" y="3460306"/>
        <a:ext cx="1266777" cy="6332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5620" cy="3409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5654270" y="0"/>
            <a:ext cx="4325620" cy="3409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8F9845-C187-46D1-BB98-53BDA910FA5D}" type="datetimeFigureOut">
              <a:rPr lang="pt-BR" smtClean="0"/>
              <a:t>25/08/2024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6453596"/>
            <a:ext cx="4325620" cy="3409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5654270" y="6453596"/>
            <a:ext cx="4325620" cy="3409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B60D1-FEB8-411E-B1C2-9CBDEBA745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51571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5620" cy="3409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5654270" y="0"/>
            <a:ext cx="4325620" cy="3409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9EFE87-ED4C-4DCF-B076-8DBC51C08213}" type="datetimeFigureOut">
              <a:rPr lang="pt-BR" smtClean="0"/>
              <a:t>25/08/2024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998220" y="3269853"/>
            <a:ext cx="7985760" cy="267533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6453596"/>
            <a:ext cx="4325620" cy="3409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5654270" y="6453596"/>
            <a:ext cx="4325620" cy="3409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04920B-BB4A-4432-A7FA-14A657F03B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3625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a5f8490600_3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7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g2a5f8490600_3_36:notes"/>
          <p:cNvSpPr txBox="1">
            <a:spLocks noGrp="1"/>
          </p:cNvSpPr>
          <p:nvPr>
            <p:ph type="body" idx="1"/>
          </p:nvPr>
        </p:nvSpPr>
        <p:spPr>
          <a:xfrm>
            <a:off x="685801" y="4400551"/>
            <a:ext cx="5486407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g2a5f8490600_3_36:notes"/>
          <p:cNvSpPr txBox="1">
            <a:spLocks noGrp="1"/>
          </p:cNvSpPr>
          <p:nvPr>
            <p:ph type="sldNum" idx="12"/>
          </p:nvPr>
        </p:nvSpPr>
        <p:spPr>
          <a:xfrm>
            <a:off x="3884618" y="8685214"/>
            <a:ext cx="2971804" cy="458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ClrTx/>
              <a:buSzTx/>
              <a:buFontTx/>
              <a:buNone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04920B-BB4A-4432-A7FA-14A657F03B1C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2447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ClrTx/>
              <a:buSzTx/>
              <a:buFontTx/>
              <a:buNone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04920B-BB4A-4432-A7FA-14A657F03B1C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519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a5f8490600_3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7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g2a5f8490600_3_52:notes"/>
          <p:cNvSpPr txBox="1">
            <a:spLocks noGrp="1"/>
          </p:cNvSpPr>
          <p:nvPr>
            <p:ph type="body" idx="1"/>
          </p:nvPr>
        </p:nvSpPr>
        <p:spPr>
          <a:xfrm>
            <a:off x="685801" y="4400551"/>
            <a:ext cx="5486407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g2a5f8490600_3_52:notes"/>
          <p:cNvSpPr txBox="1">
            <a:spLocks noGrp="1"/>
          </p:cNvSpPr>
          <p:nvPr>
            <p:ph type="sldNum" idx="12"/>
          </p:nvPr>
        </p:nvSpPr>
        <p:spPr>
          <a:xfrm>
            <a:off x="3884618" y="8685214"/>
            <a:ext cx="2971804" cy="458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ClrTx/>
              <a:buSzTx/>
              <a:buFontTx/>
              <a:buNone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04920B-BB4A-4432-A7FA-14A657F03B1C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88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4920B-BB4A-4432-A7FA-14A657F03B1C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1582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4920B-BB4A-4432-A7FA-14A657F03B1C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2856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4920B-BB4A-4432-A7FA-14A657F03B1C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3515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ClrTx/>
              <a:buSzTx/>
              <a:buFontTx/>
              <a:buNone/>
            </a:pPr>
            <a:endParaRPr lang="pt-BR" dirty="0"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04920B-BB4A-4432-A7FA-14A657F03B1C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608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4920B-BB4A-4432-A7FA-14A657F03B1C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5342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4920B-BB4A-4432-A7FA-14A657F03B1C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1682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de Abert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8541560-C1DA-B090-79D4-D29BAABC60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5EAA027-B7AC-E312-3D74-EFF272CDB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875" y="2324784"/>
            <a:ext cx="7110249" cy="1543023"/>
          </a:xfrm>
          <a:prstGeom prst="rect">
            <a:avLst/>
          </a:prstGeom>
        </p:spPr>
        <p:txBody>
          <a:bodyPr/>
          <a:lstStyle>
            <a:lvl1pPr algn="ctr">
              <a:defRPr lang="pt-BR" sz="5400" b="1" kern="1200" dirty="0">
                <a:solidFill>
                  <a:srgbClr val="183EF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637449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exto com gráfico esquer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6933011" y="1085850"/>
            <a:ext cx="3886200" cy="1285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6933011" y="2619375"/>
            <a:ext cx="3886200" cy="32791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DCC7624-8FD6-2D50-7C98-A23CCFB6C8D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5975" y="1085850"/>
            <a:ext cx="5359078" cy="4812634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0562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foto co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6933011" y="1924050"/>
            <a:ext cx="3886200" cy="171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0" y="1924050"/>
            <a:ext cx="6096000" cy="3648076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6933011" y="3910474"/>
            <a:ext cx="3886200" cy="16616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3594031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íc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4" y="1092728"/>
            <a:ext cx="9628587" cy="964672"/>
          </a:xfrm>
          <a:prstGeom prst="rect">
            <a:avLst/>
          </a:prstGeom>
        </p:spPr>
        <p:txBody>
          <a:bodyPr wrap="square" anchor="ctr" anchorCtr="1">
            <a:normAutofit/>
          </a:bodyPr>
          <a:lstStyle>
            <a:lvl1pPr algn="ctr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90624" y="3767446"/>
            <a:ext cx="3886200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190624" y="4558021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2" name="Espaço Reservado para Texto 3"/>
          <p:cNvSpPr>
            <a:spLocks noGrp="1"/>
          </p:cNvSpPr>
          <p:nvPr>
            <p:ph type="body" sz="quarter" idx="17" hasCustomPrompt="1"/>
          </p:nvPr>
        </p:nvSpPr>
        <p:spPr>
          <a:xfrm>
            <a:off x="6933011" y="3767446"/>
            <a:ext cx="3886200" cy="6667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3" name="Espaço Reservado para Texto 3"/>
          <p:cNvSpPr>
            <a:spLocks noGrp="1"/>
          </p:cNvSpPr>
          <p:nvPr>
            <p:ph type="body" sz="quarter" idx="18" hasCustomPrompt="1"/>
          </p:nvPr>
        </p:nvSpPr>
        <p:spPr>
          <a:xfrm>
            <a:off x="6933011" y="4558020"/>
            <a:ext cx="3886200" cy="8953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27926223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4" y="1092728"/>
            <a:ext cx="9628587" cy="964672"/>
          </a:xfrm>
          <a:prstGeom prst="rect">
            <a:avLst/>
          </a:prstGeom>
        </p:spPr>
        <p:txBody>
          <a:bodyPr wrap="square" anchor="ctr" anchorCtr="1">
            <a:normAutofit/>
          </a:bodyPr>
          <a:lstStyle>
            <a:lvl1pPr algn="ctr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90624" y="3143556"/>
            <a:ext cx="3886200" cy="4137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190624" y="5215246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4" name="Espaço Reservado para Imagem 3"/>
          <p:cNvSpPr>
            <a:spLocks noGrp="1"/>
          </p:cNvSpPr>
          <p:nvPr>
            <p:ph type="pic" sz="quarter" idx="19"/>
          </p:nvPr>
        </p:nvSpPr>
        <p:spPr>
          <a:xfrm>
            <a:off x="1190624" y="3767138"/>
            <a:ext cx="3886201" cy="123825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6933010" y="3143556"/>
            <a:ext cx="3886200" cy="4146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6933010" y="5215246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6" name="Espaço Reservado para Imagem 3"/>
          <p:cNvSpPr>
            <a:spLocks noGrp="1"/>
          </p:cNvSpPr>
          <p:nvPr>
            <p:ph type="pic" sz="quarter" idx="22"/>
          </p:nvPr>
        </p:nvSpPr>
        <p:spPr>
          <a:xfrm>
            <a:off x="6933010" y="3767138"/>
            <a:ext cx="3886201" cy="123825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9919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exto com gráfico dire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000124" y="2457451"/>
            <a:ext cx="3886200" cy="1123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000124" y="3857625"/>
            <a:ext cx="3886200" cy="13074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5" name="Espaço Reservado para Gráfico 4"/>
          <p:cNvSpPr>
            <a:spLocks noGrp="1"/>
          </p:cNvSpPr>
          <p:nvPr>
            <p:ph type="chart" sz="quarter" idx="17"/>
          </p:nvPr>
        </p:nvSpPr>
        <p:spPr>
          <a:xfrm>
            <a:off x="5723336" y="1085850"/>
            <a:ext cx="5095875" cy="4812634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0727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ções com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7991475" y="1085850"/>
            <a:ext cx="2827736" cy="441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7" name="Espaço Reservado para Imagem 2"/>
          <p:cNvSpPr>
            <a:spLocks noGrp="1"/>
          </p:cNvSpPr>
          <p:nvPr>
            <p:ph type="pic" sz="quarter" idx="16"/>
          </p:nvPr>
        </p:nvSpPr>
        <p:spPr>
          <a:xfrm>
            <a:off x="1276350" y="0"/>
            <a:ext cx="2105025" cy="4191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3" name="Espaço Reservado para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1360706" y="4466196"/>
            <a:ext cx="1857375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1360706" y="5256771"/>
            <a:ext cx="1857375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3500438" y="4466196"/>
            <a:ext cx="1857375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7" name="Espaço Reservado para Texto 3"/>
          <p:cNvSpPr>
            <a:spLocks noGrp="1"/>
          </p:cNvSpPr>
          <p:nvPr>
            <p:ph type="body" sz="quarter" idx="22" hasCustomPrompt="1"/>
          </p:nvPr>
        </p:nvSpPr>
        <p:spPr>
          <a:xfrm>
            <a:off x="3500438" y="5256771"/>
            <a:ext cx="1857375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8" name="Espaço Reservado para Texto 3"/>
          <p:cNvSpPr>
            <a:spLocks noGrp="1"/>
          </p:cNvSpPr>
          <p:nvPr>
            <p:ph type="body" sz="quarter" idx="23" hasCustomPrompt="1"/>
          </p:nvPr>
        </p:nvSpPr>
        <p:spPr>
          <a:xfrm>
            <a:off x="5638800" y="4466196"/>
            <a:ext cx="1857375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9" name="Espaço Reservado para Texto 3"/>
          <p:cNvSpPr>
            <a:spLocks noGrp="1"/>
          </p:cNvSpPr>
          <p:nvPr>
            <p:ph type="body" sz="quarter" idx="24" hasCustomPrompt="1"/>
          </p:nvPr>
        </p:nvSpPr>
        <p:spPr>
          <a:xfrm>
            <a:off x="5638800" y="5256771"/>
            <a:ext cx="1857375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22" name="Espaço Reservado para Imagem 2"/>
          <p:cNvSpPr>
            <a:spLocks noGrp="1"/>
          </p:cNvSpPr>
          <p:nvPr>
            <p:ph type="pic" sz="quarter" idx="25"/>
          </p:nvPr>
        </p:nvSpPr>
        <p:spPr>
          <a:xfrm>
            <a:off x="3381375" y="0"/>
            <a:ext cx="2105025" cy="4191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23" name="Espaço Reservado para Imagem 2"/>
          <p:cNvSpPr>
            <a:spLocks noGrp="1"/>
          </p:cNvSpPr>
          <p:nvPr>
            <p:ph type="pic" sz="quarter" idx="26"/>
          </p:nvPr>
        </p:nvSpPr>
        <p:spPr>
          <a:xfrm>
            <a:off x="5486400" y="0"/>
            <a:ext cx="2105025" cy="4191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86264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ções se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E2E83493-C7F4-C7B2-D2BD-755425FFEBF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C1CA0A4-F05B-5773-BC79-24B6F476CF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957388" y="1085850"/>
            <a:ext cx="3143250" cy="48126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7" name="Espaço Reservado para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5723336" y="1085850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8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5723336" y="1612805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5723336" y="4847655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7" name="Espaço Reservado para Texto 3"/>
          <p:cNvSpPr>
            <a:spLocks noGrp="1"/>
          </p:cNvSpPr>
          <p:nvPr>
            <p:ph type="body" sz="quarter" idx="22" hasCustomPrompt="1"/>
          </p:nvPr>
        </p:nvSpPr>
        <p:spPr>
          <a:xfrm>
            <a:off x="5723336" y="5374609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8" name="Espaço Reservado para Texto 3"/>
          <p:cNvSpPr>
            <a:spLocks noGrp="1"/>
          </p:cNvSpPr>
          <p:nvPr>
            <p:ph type="body" sz="quarter" idx="23" hasCustomPrompt="1"/>
          </p:nvPr>
        </p:nvSpPr>
        <p:spPr>
          <a:xfrm>
            <a:off x="5723336" y="3593720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9" name="Espaço Reservado para Texto 3"/>
          <p:cNvSpPr>
            <a:spLocks noGrp="1"/>
          </p:cNvSpPr>
          <p:nvPr>
            <p:ph type="body" sz="quarter" idx="24" hasCustomPrompt="1"/>
          </p:nvPr>
        </p:nvSpPr>
        <p:spPr>
          <a:xfrm>
            <a:off x="5723336" y="4120675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20" name="Espaço Reservado para Texto 3"/>
          <p:cNvSpPr>
            <a:spLocks noGrp="1"/>
          </p:cNvSpPr>
          <p:nvPr>
            <p:ph type="body" sz="quarter" idx="25" hasCustomPrompt="1"/>
          </p:nvPr>
        </p:nvSpPr>
        <p:spPr>
          <a:xfrm>
            <a:off x="5723336" y="2339785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21" name="Espaço Reservado para Texto 3"/>
          <p:cNvSpPr>
            <a:spLocks noGrp="1"/>
          </p:cNvSpPr>
          <p:nvPr>
            <p:ph type="body" sz="quarter" idx="26" hasCustomPrompt="1"/>
          </p:nvPr>
        </p:nvSpPr>
        <p:spPr>
          <a:xfrm>
            <a:off x="5723336" y="2866740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28232242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ícones à dire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5" y="797453"/>
            <a:ext cx="8715376" cy="69797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algn="l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90625" y="265302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190625" y="324849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quarter" idx="17" hasCustomPrompt="1"/>
          </p:nvPr>
        </p:nvSpPr>
        <p:spPr>
          <a:xfrm>
            <a:off x="1190625" y="446277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18" hasCustomPrompt="1"/>
          </p:nvPr>
        </p:nvSpPr>
        <p:spPr>
          <a:xfrm>
            <a:off x="1190625" y="505824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20" name="Espaço Reservado para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6019801" y="265302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21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6019801" y="324849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23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6019801" y="446277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24" name="Espaço Reservado para Texto 3"/>
          <p:cNvSpPr>
            <a:spLocks noGrp="1"/>
          </p:cNvSpPr>
          <p:nvPr>
            <p:ph type="body" sz="quarter" idx="22" hasCustomPrompt="1"/>
          </p:nvPr>
        </p:nvSpPr>
        <p:spPr>
          <a:xfrm>
            <a:off x="6019801" y="505824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4634752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fot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0" y="971550"/>
            <a:ext cx="12192000" cy="4600576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8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3567113" y="5667840"/>
            <a:ext cx="5057775" cy="62910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25536240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fotos com texto de apo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8042F7E-415C-1C9E-840D-52A0033B7EA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1F607B2-00A9-937D-8269-29A3E21E02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843088" y="928688"/>
            <a:ext cx="2100262" cy="49697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8"/>
          </p:nvPr>
        </p:nvSpPr>
        <p:spPr>
          <a:xfrm>
            <a:off x="8143875" y="0"/>
            <a:ext cx="3752850" cy="6858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8" name="Espaço Reservado para Imagem 2"/>
          <p:cNvSpPr>
            <a:spLocks noGrp="1"/>
          </p:cNvSpPr>
          <p:nvPr>
            <p:ph type="pic" sz="quarter" idx="19"/>
          </p:nvPr>
        </p:nvSpPr>
        <p:spPr>
          <a:xfrm>
            <a:off x="4391025" y="0"/>
            <a:ext cx="3752850" cy="6858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8423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Fin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263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ícon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4" y="1092728"/>
            <a:ext cx="9628587" cy="64082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algn="l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654660" y="3767446"/>
            <a:ext cx="3238501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654659" y="4291320"/>
            <a:ext cx="3238501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17" hasCustomPrompt="1"/>
          </p:nvPr>
        </p:nvSpPr>
        <p:spPr>
          <a:xfrm>
            <a:off x="6988660" y="3767446"/>
            <a:ext cx="3238501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8" name="Espaço Reservado para Texto 3"/>
          <p:cNvSpPr>
            <a:spLocks noGrp="1"/>
          </p:cNvSpPr>
          <p:nvPr>
            <p:ph type="body" sz="quarter" idx="18" hasCustomPrompt="1"/>
          </p:nvPr>
        </p:nvSpPr>
        <p:spPr>
          <a:xfrm>
            <a:off x="6988659" y="4291320"/>
            <a:ext cx="3238501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2750057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gráfico de progres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4" y="1092728"/>
            <a:ext cx="9628587" cy="64082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algn="ctr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90624" y="2803499"/>
            <a:ext cx="2871786" cy="2806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23" name="Espaço Reservado para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1877460" y="4205902"/>
            <a:ext cx="1498115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30%</a:t>
            </a:r>
          </a:p>
        </p:txBody>
      </p:sp>
      <p:sp>
        <p:nvSpPr>
          <p:cNvPr id="32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7947425" y="2803499"/>
            <a:ext cx="2871786" cy="2806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35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8634261" y="4205902"/>
            <a:ext cx="1498115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90%</a:t>
            </a:r>
          </a:p>
        </p:txBody>
      </p:sp>
      <p:sp>
        <p:nvSpPr>
          <p:cNvPr id="36" name="Espaço Reservado para Texto 3"/>
          <p:cNvSpPr>
            <a:spLocks noGrp="1"/>
          </p:cNvSpPr>
          <p:nvPr>
            <p:ph type="body" sz="quarter" idx="22" hasCustomPrompt="1"/>
          </p:nvPr>
        </p:nvSpPr>
        <p:spPr>
          <a:xfrm>
            <a:off x="4565888" y="2803499"/>
            <a:ext cx="2871786" cy="2806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39" name="Espaço Reservado para Texto 3"/>
          <p:cNvSpPr>
            <a:spLocks noGrp="1"/>
          </p:cNvSpPr>
          <p:nvPr>
            <p:ph type="body" sz="quarter" idx="23" hasCustomPrompt="1"/>
          </p:nvPr>
        </p:nvSpPr>
        <p:spPr>
          <a:xfrm>
            <a:off x="5252724" y="4205902"/>
            <a:ext cx="1498115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60%</a:t>
            </a:r>
          </a:p>
        </p:txBody>
      </p:sp>
      <p:sp>
        <p:nvSpPr>
          <p:cNvPr id="40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2619375" y="5222209"/>
            <a:ext cx="6857999" cy="7127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18341848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âmina 1/4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0821252" y="5835540"/>
            <a:ext cx="698241" cy="365125"/>
          </a:xfrm>
          <a:prstGeom prst="rect">
            <a:avLst/>
          </a:prstGeom>
        </p:spPr>
        <p:txBody>
          <a:bodyPr/>
          <a:lstStyle/>
          <a:p>
            <a:fld id="{2CAD3949-D325-4C02-B6F3-CA7E3C2E1BD9}" type="slidenum">
              <a:rPr lang="pt-BR" smtClean="0"/>
              <a:t>‹nº›</a:t>
            </a:fld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276351" y="1085850"/>
            <a:ext cx="6753224" cy="3476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8820150" y="0"/>
            <a:ext cx="3371850" cy="6858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276351" y="4765931"/>
            <a:ext cx="6753224" cy="1132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3050123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âmina tópicos com ícones 2">
  <p:cSld name="Lâmina tópicos com ícones 2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>
            <a:spLocks noGrp="1"/>
          </p:cNvSpPr>
          <p:nvPr>
            <p:ph type="ctrTitle"/>
          </p:nvPr>
        </p:nvSpPr>
        <p:spPr>
          <a:xfrm>
            <a:off x="1190624" y="1092728"/>
            <a:ext cx="9628587" cy="640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3EFF"/>
              </a:buClr>
              <a:buSzPts val="3300"/>
              <a:buFont typeface="Calibri"/>
              <a:buNone/>
              <a:defRPr sz="4400" b="1" i="0" u="none" strike="noStrike" cap="none">
                <a:solidFill>
                  <a:srgbClr val="183E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body" idx="1"/>
          </p:nvPr>
        </p:nvSpPr>
        <p:spPr>
          <a:xfrm>
            <a:off x="1654660" y="3767447"/>
            <a:ext cx="3238501" cy="385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marR="0" lvl="0" indent="-304792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24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1219170" marR="0" lvl="1" indent="-4571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body" idx="2"/>
          </p:nvPr>
        </p:nvSpPr>
        <p:spPr>
          <a:xfrm>
            <a:off x="1654659" y="4291320"/>
            <a:ext cx="3238501" cy="895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marR="0" lvl="0" indent="-304792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571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body" idx="3"/>
          </p:nvPr>
        </p:nvSpPr>
        <p:spPr>
          <a:xfrm>
            <a:off x="6988660" y="3767447"/>
            <a:ext cx="3238501" cy="385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marR="0" lvl="0" indent="-304792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24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1219170" marR="0" lvl="1" indent="-4571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body" idx="4"/>
          </p:nvPr>
        </p:nvSpPr>
        <p:spPr>
          <a:xfrm>
            <a:off x="6988659" y="4291320"/>
            <a:ext cx="3238501" cy="895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marR="0" lvl="0" indent="-304792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571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2197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e Conteúdo">
  <p:cSld name="1_Título e Conteúdo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6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marR="0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571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710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1136B438-876F-4751-7E8C-E90A1F6FF92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D3DD27C-1B6D-E72C-E6D4-588D161670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494993" y="1847419"/>
            <a:ext cx="8344764" cy="2620238"/>
          </a:xfrm>
          <a:prstGeom prst="rect">
            <a:avLst/>
          </a:prstGeom>
        </p:spPr>
        <p:txBody>
          <a:bodyPr wrap="square" anchor="ctr" anchorCtr="1">
            <a:normAutofit/>
          </a:bodyPr>
          <a:lstStyle>
            <a:lvl1pPr algn="l">
              <a:defRPr sz="6000" b="1" spc="0" baseline="0">
                <a:solidFill>
                  <a:srgbClr val="03CF00"/>
                </a:solidFill>
              </a:defRPr>
            </a:lvl1pPr>
          </a:lstStyle>
          <a:p>
            <a:r>
              <a:rPr lang="pt-BR" dirty="0"/>
              <a:t>Título Principal da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3103017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spa co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ço Reservado para Imagem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276350" y="1085850"/>
            <a:ext cx="9639301" cy="407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Aspas</a:t>
            </a:r>
          </a:p>
        </p:txBody>
      </p:sp>
      <p:sp>
        <p:nvSpPr>
          <p:cNvPr id="9" name="Espaço Reservado para Texto 3"/>
          <p:cNvSpPr>
            <a:spLocks noGrp="1"/>
          </p:cNvSpPr>
          <p:nvPr>
            <p:ph type="body" sz="quarter" idx="15" hasCustomPrompt="1"/>
          </p:nvPr>
        </p:nvSpPr>
        <p:spPr>
          <a:xfrm>
            <a:off x="1781175" y="5286375"/>
            <a:ext cx="9134476" cy="400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Pessoa</a:t>
            </a:r>
          </a:p>
        </p:txBody>
      </p:sp>
      <p:cxnSp>
        <p:nvCxnSpPr>
          <p:cNvPr id="7" name="Conector reto 6"/>
          <p:cNvCxnSpPr>
            <a:stCxn id="9" idx="1"/>
          </p:cNvCxnSpPr>
          <p:nvPr userDrawn="1"/>
        </p:nvCxnSpPr>
        <p:spPr>
          <a:xfrm flipH="1">
            <a:off x="1276350" y="5486400"/>
            <a:ext cx="50482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 userDrawn="1"/>
        </p:nvCxnSpPr>
        <p:spPr>
          <a:xfrm>
            <a:off x="1276350" y="5991225"/>
            <a:ext cx="9639301" cy="0"/>
          </a:xfrm>
          <a:prstGeom prst="line">
            <a:avLst/>
          </a:prstGeom>
          <a:ln cap="rnd">
            <a:solidFill>
              <a:srgbClr val="03C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 userDrawn="1"/>
        </p:nvSpPr>
        <p:spPr>
          <a:xfrm>
            <a:off x="552450" y="295275"/>
            <a:ext cx="10486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b="1" dirty="0">
                <a:solidFill>
                  <a:srgbClr val="183EFF"/>
                </a:solidFill>
              </a:rPr>
              <a:t>“</a:t>
            </a:r>
          </a:p>
        </p:txBody>
      </p:sp>
      <p:sp>
        <p:nvSpPr>
          <p:cNvPr id="17" name="CaixaDeTexto 16"/>
          <p:cNvSpPr txBox="1"/>
          <p:nvPr userDrawn="1"/>
        </p:nvSpPr>
        <p:spPr>
          <a:xfrm rot="10800000">
            <a:off x="10591801" y="3201472"/>
            <a:ext cx="10486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190760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spa se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276350" y="1085850"/>
            <a:ext cx="9639301" cy="4076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>
                <a:solidFill>
                  <a:schemeClr val="tx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Aspas</a:t>
            </a:r>
          </a:p>
        </p:txBody>
      </p:sp>
      <p:sp>
        <p:nvSpPr>
          <p:cNvPr id="9" name="Espaço Reservado para Texto 3"/>
          <p:cNvSpPr>
            <a:spLocks noGrp="1"/>
          </p:cNvSpPr>
          <p:nvPr>
            <p:ph type="body" sz="quarter" idx="15" hasCustomPrompt="1"/>
          </p:nvPr>
        </p:nvSpPr>
        <p:spPr>
          <a:xfrm>
            <a:off x="1276350" y="5286375"/>
            <a:ext cx="9639301" cy="400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Pessoa</a:t>
            </a:r>
          </a:p>
        </p:txBody>
      </p:sp>
      <p:sp>
        <p:nvSpPr>
          <p:cNvPr id="12" name="CaixaDeTexto 11"/>
          <p:cNvSpPr txBox="1"/>
          <p:nvPr userDrawn="1"/>
        </p:nvSpPr>
        <p:spPr>
          <a:xfrm>
            <a:off x="552450" y="295275"/>
            <a:ext cx="10486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b="1" dirty="0">
                <a:solidFill>
                  <a:srgbClr val="183EFF"/>
                </a:solidFill>
              </a:rPr>
              <a:t>“</a:t>
            </a:r>
          </a:p>
        </p:txBody>
      </p:sp>
      <p:sp>
        <p:nvSpPr>
          <p:cNvPr id="17" name="CaixaDeTexto 16"/>
          <p:cNvSpPr txBox="1"/>
          <p:nvPr userDrawn="1"/>
        </p:nvSpPr>
        <p:spPr>
          <a:xfrm rot="10800000">
            <a:off x="10591801" y="3201472"/>
            <a:ext cx="10486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94682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1/2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276351" y="1085850"/>
            <a:ext cx="3886200" cy="3476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276351" y="4765931"/>
            <a:ext cx="3886200" cy="1132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913925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1/4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44271" y="394971"/>
            <a:ext cx="8548369" cy="13693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144271" y="5330476"/>
            <a:ext cx="6099809" cy="1132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3E2E41F-A220-420D-8F86-395E5FDF23A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44272" y="2078959"/>
            <a:ext cx="8549004" cy="29368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1pPr>
            <a:lvl2pPr marL="6858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2pPr>
            <a:lvl3pPr marL="11430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3pPr>
            <a:lvl4pPr marL="16002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4pPr>
            <a:lvl5pPr marL="20574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590179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028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2" r:id="rId2"/>
    <p:sldLayoutId id="2147483693" r:id="rId3"/>
    <p:sldLayoutId id="2147483694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D042BC1F-CB3C-CC65-4A71-CE0130D46AA5}"/>
              </a:ext>
            </a:extLst>
          </p:cNvPr>
          <p:cNvSpPr/>
          <p:nvPr userDrawn="1"/>
        </p:nvSpPr>
        <p:spPr>
          <a:xfrm>
            <a:off x="1728788" y="0"/>
            <a:ext cx="10463212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3851CBDE-93DB-CD9F-EE75-A4C07C9679E6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AC3555A-6B36-11F3-774F-D6A303961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8749B18A-0E23-44DA-1802-4304D5D66306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7402" y="6016675"/>
            <a:ext cx="3335498" cy="60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31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86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7" r:id="rId17"/>
    <p:sldLayoutId id="2147483695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83E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0.pn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png"/><Relationship Id="rId5" Type="http://schemas.openxmlformats.org/officeDocument/2006/relationships/hyperlink" Target="https://campusvirtual.fiocruz.br/gestordecursos/hotsite/utrdiag" TargetMode="Externa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0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4.png"/><Relationship Id="rId5" Type="http://schemas.openxmlformats.org/officeDocument/2006/relationships/image" Target="../media/image17.png"/><Relationship Id="rId10" Type="http://schemas.openxmlformats.org/officeDocument/2006/relationships/image" Target="../media/image58.png"/><Relationship Id="rId4" Type="http://schemas.openxmlformats.org/officeDocument/2006/relationships/image" Target="../media/image53.png"/><Relationship Id="rId9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7.png"/><Relationship Id="rId7" Type="http://schemas.openxmlformats.org/officeDocument/2006/relationships/image" Target="../media/image6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hyperlink" Target="https://qualitr.paginas.ufsc.br/" TargetMode="External"/><Relationship Id="rId4" Type="http://schemas.openxmlformats.org/officeDocument/2006/relationships/image" Target="../media/image59.png"/><Relationship Id="rId9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17.png"/><Relationship Id="rId7" Type="http://schemas.openxmlformats.org/officeDocument/2006/relationships/image" Target="../media/image40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6.png"/><Relationship Id="rId11" Type="http://schemas.openxmlformats.org/officeDocument/2006/relationships/image" Target="../media/image70.png"/><Relationship Id="rId5" Type="http://schemas.openxmlformats.org/officeDocument/2006/relationships/image" Target="../media/image65.png"/><Relationship Id="rId10" Type="http://schemas.openxmlformats.org/officeDocument/2006/relationships/image" Target="../media/image69.png"/><Relationship Id="rId4" Type="http://schemas.openxmlformats.org/officeDocument/2006/relationships/hyperlink" Target="https://www.gov.br/aids/pt-br/assuntos/noticias/2023/novembro/brasil-realiza-acoes-para-fortalecer-resposta-a-hiv-aids-hepatites-virais-e-outras-infeccoes-sexualmente-transmissiveis" TargetMode="External"/><Relationship Id="rId9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73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74.jpeg"/><Relationship Id="rId9" Type="http://schemas.microsoft.com/office/2007/relationships/diagramDrawing" Target="../diagrams/drawing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gif"/><Relationship Id="rId11" Type="http://schemas.openxmlformats.org/officeDocument/2006/relationships/image" Target="../media/image26.gif"/><Relationship Id="rId5" Type="http://schemas.openxmlformats.org/officeDocument/2006/relationships/image" Target="../media/image20.png"/><Relationship Id="rId10" Type="http://schemas.openxmlformats.org/officeDocument/2006/relationships/image" Target="../media/image25.jpeg"/><Relationship Id="rId4" Type="http://schemas.openxmlformats.org/officeDocument/2006/relationships/image" Target="../media/image19.gif"/><Relationship Id="rId9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5" Type="http://schemas.openxmlformats.org/officeDocument/2006/relationships/hyperlink" Target="http://www.saude.gov.br/" TargetMode="External"/><Relationship Id="rId4" Type="http://schemas.openxmlformats.org/officeDocument/2006/relationships/image" Target="../media/image2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microsoft.com/office/2007/relationships/hdphoto" Target="../media/hdphoto1.wdp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1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1722340" y="1727086"/>
            <a:ext cx="8601531" cy="2815417"/>
          </a:xfrm>
        </p:spPr>
        <p:txBody>
          <a:bodyPr/>
          <a:lstStyle/>
          <a:p>
            <a:r>
              <a:rPr lang="en-US" sz="3200" dirty="0">
                <a:solidFill>
                  <a:srgbClr val="7030A0"/>
                </a:solidFill>
                <a:latin typeface="Montserrat ExtraBold" panose="00000900000000000000" pitchFamily="2" charset="0"/>
              </a:rPr>
              <a:t>Implementation and scale-up of Rapid Test Continuous Quality Improvement</a:t>
            </a:r>
            <a:br>
              <a:rPr lang="en-US" sz="3200" dirty="0">
                <a:solidFill>
                  <a:srgbClr val="7030A0"/>
                </a:solidFill>
                <a:latin typeface="Montserrat ExtraBold" panose="00000900000000000000" pitchFamily="2" charset="0"/>
              </a:rPr>
            </a:br>
            <a:br>
              <a:rPr lang="en-US" sz="3200" dirty="0">
                <a:solidFill>
                  <a:srgbClr val="7030A0"/>
                </a:solidFill>
                <a:latin typeface="Montserrat ExtraBold" panose="00000900000000000000" pitchFamily="2" charset="0"/>
              </a:rPr>
            </a:br>
            <a:r>
              <a:rPr lang="en-US" sz="3200" dirty="0">
                <a:solidFill>
                  <a:srgbClr val="7030A0"/>
                </a:solidFill>
                <a:latin typeface="Montserrat ExtraBold" panose="00000900000000000000" pitchFamily="2" charset="0"/>
              </a:rPr>
              <a:t>Brazilian Experience</a:t>
            </a:r>
            <a:br>
              <a:rPr lang="en-US" sz="3200" dirty="0">
                <a:solidFill>
                  <a:srgbClr val="FF0000"/>
                </a:solidFill>
                <a:latin typeface="Montserrat ExtraBold" panose="00000900000000000000" pitchFamily="2" charset="0"/>
              </a:rPr>
            </a:br>
            <a:br>
              <a:rPr lang="en-US" sz="3200" dirty="0">
                <a:solidFill>
                  <a:srgbClr val="FF0000"/>
                </a:solidFill>
                <a:latin typeface="Montserrat ExtraBold" panose="00000900000000000000" pitchFamily="2" charset="0"/>
              </a:rPr>
            </a:br>
            <a:r>
              <a:rPr lang="en-US" sz="1800" dirty="0">
                <a:solidFill>
                  <a:schemeClr val="tx1"/>
                </a:solidFill>
                <a:latin typeface="Montserrat ExtraBold" panose="00000900000000000000" pitchFamily="2" charset="0"/>
              </a:rPr>
              <a:t>Alisson Bigolin</a:t>
            </a:r>
            <a:br>
              <a:rPr lang="en-US" sz="1800" dirty="0">
                <a:solidFill>
                  <a:schemeClr val="tx1"/>
                </a:solidFill>
                <a:latin typeface="Montserrat ExtraBold" panose="00000900000000000000" pitchFamily="2" charset="0"/>
              </a:rPr>
            </a:br>
            <a:r>
              <a:rPr lang="en-US" sz="1800" dirty="0">
                <a:solidFill>
                  <a:schemeClr val="tx1"/>
                </a:solidFill>
                <a:latin typeface="Montserrat ExtraBold" panose="00000900000000000000" pitchFamily="2" charset="0"/>
              </a:rPr>
              <a:t>Head of the Diagnostics Division, Ministry of Health, Brazil</a:t>
            </a:r>
            <a:br>
              <a:rPr lang="en-US" sz="1800" dirty="0">
                <a:solidFill>
                  <a:schemeClr val="tx1"/>
                </a:solidFill>
                <a:latin typeface="Montserrat ExtraBold" panose="00000900000000000000" pitchFamily="2" charset="0"/>
              </a:rPr>
            </a:br>
            <a:endParaRPr lang="pt-BR" sz="3200" dirty="0">
              <a:solidFill>
                <a:schemeClr val="tx1"/>
              </a:solidFill>
              <a:latin typeface="Montserrat ExtraBold" panose="00000900000000000000" pitchFamily="2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108FD88-2502-D413-4DDC-4318B399D3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2165" y="5165557"/>
            <a:ext cx="3867670" cy="70079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C04B032-B403-91A2-63FA-C14782A143EE}"/>
              </a:ext>
            </a:extLst>
          </p:cNvPr>
          <p:cNvSpPr txBox="1"/>
          <p:nvPr/>
        </p:nvSpPr>
        <p:spPr>
          <a:xfrm>
            <a:off x="3048625" y="3244334"/>
            <a:ext cx="6097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02368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10323098" y="6296947"/>
            <a:ext cx="69824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D3949-D325-4C02-B6F3-CA7E3C2E1BD9}" type="slidenum">
              <a:rPr kumimoji="0" lang="pt-BR" sz="800" b="1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Roboto" panose="02000000000000000000" pitchFamily="2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Montserrat" panose="000005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3440" y="395271"/>
            <a:ext cx="524012" cy="531643"/>
          </a:xfrm>
          <a:prstGeom prst="rect">
            <a:avLst/>
          </a:prstGeom>
        </p:spPr>
      </p:pic>
      <p:cxnSp>
        <p:nvCxnSpPr>
          <p:cNvPr id="8" name="Conector reto 7"/>
          <p:cNvCxnSpPr/>
          <p:nvPr/>
        </p:nvCxnSpPr>
        <p:spPr>
          <a:xfrm>
            <a:off x="10973713" y="6424613"/>
            <a:ext cx="0" cy="92868"/>
          </a:xfrm>
          <a:prstGeom prst="line">
            <a:avLst/>
          </a:prstGeom>
          <a:ln cap="rnd"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F4876675-0CAC-42C0-9DA4-2C151B1A7625}"/>
              </a:ext>
            </a:extLst>
          </p:cNvPr>
          <p:cNvSpPr txBox="1"/>
          <p:nvPr/>
        </p:nvSpPr>
        <p:spPr>
          <a:xfrm>
            <a:off x="383445" y="1574358"/>
            <a:ext cx="632806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rgbClr val="C00000"/>
                </a:solidFill>
              </a:rPr>
              <a:t>Supplier obligations:</a:t>
            </a:r>
          </a:p>
          <a:p>
            <a:pPr algn="just"/>
            <a:endParaRPr lang="pt-B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Provide a video and manual with the methodological principle of the test and detailed instructions on how to perform the test.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Provide a telephone line and email address for users to access assistance.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Send monthly records of customer service to the Ministry of Health.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Technical visits to some health facilities when difficulties are identified.</a:t>
            </a:r>
            <a:endParaRPr lang="pt-BR" dirty="0"/>
          </a:p>
          <a:p>
            <a:pPr algn="just"/>
            <a:endParaRPr lang="pt-BR" dirty="0"/>
          </a:p>
          <a:p>
            <a:pPr algn="just"/>
            <a:endParaRPr lang="pt-B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/>
          </a:p>
        </p:txBody>
      </p:sp>
      <p:pic>
        <p:nvPicPr>
          <p:cNvPr id="3074" name="Picture 2" descr="Estratégias para potencializar o atendimento ao cliente - DNK">
            <a:extLst>
              <a:ext uri="{FF2B5EF4-FFF2-40B4-BE49-F238E27FC236}">
                <a16:creationId xmlns:a16="http://schemas.microsoft.com/office/drawing/2014/main" id="{0DF60F4B-A624-4A3B-90F1-A191E1B19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1001" y="2183462"/>
            <a:ext cx="4385767" cy="278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7A5C46DC-A690-69FD-B585-07DC7A71A772}"/>
              </a:ext>
            </a:extLst>
          </p:cNvPr>
          <p:cNvSpPr txBox="1">
            <a:spLocks/>
          </p:cNvSpPr>
          <p:nvPr/>
        </p:nvSpPr>
        <p:spPr>
          <a:xfrm>
            <a:off x="1161136" y="136334"/>
            <a:ext cx="6844169" cy="5401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+mj-ea"/>
              <a:cs typeface="+mj-cs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69B53FD-AA5A-49A5-65D9-62803C930C9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2" y="72094"/>
            <a:ext cx="1187329" cy="1109726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E8273188-BAF3-FC29-FF76-0D830424E1B1}"/>
              </a:ext>
            </a:extLst>
          </p:cNvPr>
          <p:cNvSpPr/>
          <p:nvPr/>
        </p:nvSpPr>
        <p:spPr>
          <a:xfrm>
            <a:off x="442522" y="72093"/>
            <a:ext cx="452388" cy="4313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51B100A-39E8-0BC3-9DEB-CF1C3885C6E1}"/>
              </a:ext>
            </a:extLst>
          </p:cNvPr>
          <p:cNvSpPr txBox="1"/>
          <p:nvPr/>
        </p:nvSpPr>
        <p:spPr>
          <a:xfrm>
            <a:off x="-674557" y="236328"/>
            <a:ext cx="95925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a typeface="+mj-ea"/>
                <a:cs typeface="Helvetica" panose="020B0604020202020204" pitchFamily="34" charset="0"/>
              </a:rPr>
              <a:t>Rapid POCT acquisition</a:t>
            </a:r>
          </a:p>
        </p:txBody>
      </p:sp>
    </p:spTree>
    <p:extLst>
      <p:ext uri="{BB962C8B-B14F-4D97-AF65-F5344CB8AC3E}">
        <p14:creationId xmlns:p14="http://schemas.microsoft.com/office/powerpoint/2010/main" val="3434499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Imagem 83">
            <a:extLst>
              <a:ext uri="{FF2B5EF4-FFF2-40B4-BE49-F238E27FC236}">
                <a16:creationId xmlns:a16="http://schemas.microsoft.com/office/drawing/2014/main" id="{CAA8EB86-D9A2-4ED9-53F7-F946FC20CC8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2" y="72094"/>
            <a:ext cx="1187329" cy="1109726"/>
          </a:xfrm>
          <a:prstGeom prst="rect">
            <a:avLst/>
          </a:prstGeom>
        </p:spPr>
      </p:pic>
      <p:pic>
        <p:nvPicPr>
          <p:cNvPr id="47" name="Imagem 46">
            <a:extLst>
              <a:ext uri="{FF2B5EF4-FFF2-40B4-BE49-F238E27FC236}">
                <a16:creationId xmlns:a16="http://schemas.microsoft.com/office/drawing/2014/main" id="{24A14F25-4035-F9FA-97E7-269D994D2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8594" y="5038725"/>
            <a:ext cx="4193406" cy="1819275"/>
          </a:xfrm>
          <a:prstGeom prst="rect">
            <a:avLst/>
          </a:prstGeom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96475873-CFEE-C515-2250-66447C9A6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9121" y="16269"/>
            <a:ext cx="3842879" cy="181927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BA96AE7-DD7E-058A-C032-EEDCE3A900AB}"/>
              </a:ext>
            </a:extLst>
          </p:cNvPr>
          <p:cNvSpPr txBox="1"/>
          <p:nvPr/>
        </p:nvSpPr>
        <p:spPr>
          <a:xfrm>
            <a:off x="-1760362" y="160042"/>
            <a:ext cx="95925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a typeface="+mj-ea"/>
                <a:cs typeface="Helvetica" panose="020B0604020202020204" pitchFamily="34" charset="0"/>
              </a:rPr>
              <a:t>POCT training</a:t>
            </a:r>
          </a:p>
        </p:txBody>
      </p:sp>
      <p:pic>
        <p:nvPicPr>
          <p:cNvPr id="49" name="Imagem 48">
            <a:extLst>
              <a:ext uri="{FF2B5EF4-FFF2-40B4-BE49-F238E27FC236}">
                <a16:creationId xmlns:a16="http://schemas.microsoft.com/office/drawing/2014/main" id="{A3971E79-C488-B2A7-2D1A-0F11E913E0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623" y="1697625"/>
            <a:ext cx="4488979" cy="2466863"/>
          </a:xfrm>
          <a:prstGeom prst="rect">
            <a:avLst/>
          </a:prstGeom>
        </p:spPr>
      </p:pic>
      <p:sp>
        <p:nvSpPr>
          <p:cNvPr id="53" name="CaixaDeTexto 52">
            <a:extLst>
              <a:ext uri="{FF2B5EF4-FFF2-40B4-BE49-F238E27FC236}">
                <a16:creationId xmlns:a16="http://schemas.microsoft.com/office/drawing/2014/main" id="{60AAD65B-74B0-D062-2458-B6722CC47193}"/>
              </a:ext>
            </a:extLst>
          </p:cNvPr>
          <p:cNvSpPr txBox="1"/>
          <p:nvPr/>
        </p:nvSpPr>
        <p:spPr>
          <a:xfrm>
            <a:off x="821459" y="6260231"/>
            <a:ext cx="71047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 </a:t>
            </a:r>
            <a:r>
              <a:rPr lang="pt-BR" dirty="0">
                <a:hlinkClick r:id="rId5"/>
              </a:rPr>
              <a:t>https://campusvirtual.fiocruz.br/gestordecursos/hotsite/utrdiag</a:t>
            </a:r>
            <a:r>
              <a:rPr lang="pt-BR" dirty="0"/>
              <a:t> </a:t>
            </a:r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DF596C50-98B0-A951-0E97-800E356502CF}"/>
              </a:ext>
            </a:extLst>
          </p:cNvPr>
          <p:cNvSpPr/>
          <p:nvPr/>
        </p:nvSpPr>
        <p:spPr>
          <a:xfrm>
            <a:off x="675170" y="269399"/>
            <a:ext cx="577957" cy="60223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79F86982-7CED-B699-C247-6E17EC5B8362}"/>
              </a:ext>
            </a:extLst>
          </p:cNvPr>
          <p:cNvGrpSpPr/>
          <p:nvPr/>
        </p:nvGrpSpPr>
        <p:grpSpPr>
          <a:xfrm>
            <a:off x="4648381" y="1935962"/>
            <a:ext cx="3700740" cy="3724096"/>
            <a:chOff x="531286" y="1602672"/>
            <a:chExt cx="3700740" cy="3724096"/>
          </a:xfrm>
        </p:grpSpPr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234B96E5-43CE-8D59-4F1E-714C915A9F2E}"/>
                </a:ext>
              </a:extLst>
            </p:cNvPr>
            <p:cNvSpPr txBox="1"/>
            <p:nvPr/>
          </p:nvSpPr>
          <p:spPr>
            <a:xfrm>
              <a:off x="538274" y="1602672"/>
              <a:ext cx="3693752" cy="3724096"/>
            </a:xfrm>
            <a:prstGeom prst="rect">
              <a:avLst/>
            </a:prstGeom>
            <a:solidFill>
              <a:srgbClr val="7797B6"/>
            </a:solidFill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pt-BR" sz="1400" b="1" dirty="0">
                  <a:solidFill>
                    <a:schemeClr val="bg1"/>
                  </a:solidFill>
                </a:rPr>
                <a:t>Cover</a:t>
              </a:r>
            </a:p>
            <a:p>
              <a:pPr>
                <a:spcBef>
                  <a:spcPts val="600"/>
                </a:spcBef>
              </a:pPr>
              <a:r>
                <a:rPr lang="pt-BR" sz="1400" b="1" dirty="0" err="1">
                  <a:solidFill>
                    <a:schemeClr val="bg1"/>
                  </a:solidFill>
                </a:rPr>
                <a:t>Course</a:t>
              </a:r>
              <a:r>
                <a:rPr lang="pt-BR" sz="1400" b="1" dirty="0">
                  <a:solidFill>
                    <a:schemeClr val="bg1"/>
                  </a:solidFill>
                </a:rPr>
                <a:t> </a:t>
              </a:r>
              <a:r>
                <a:rPr lang="pt-BR" sz="1400" b="1" dirty="0" err="1">
                  <a:solidFill>
                    <a:schemeClr val="bg1"/>
                  </a:solidFill>
                </a:rPr>
                <a:t>Presentation</a:t>
              </a:r>
              <a:endParaRPr lang="pt-BR" sz="1400" b="1" dirty="0">
                <a:solidFill>
                  <a:schemeClr val="bg1"/>
                </a:solidFill>
              </a:endParaRPr>
            </a:p>
            <a:p>
              <a:pPr>
                <a:spcBef>
                  <a:spcPts val="600"/>
                </a:spcBef>
              </a:pPr>
              <a:r>
                <a:rPr lang="pt-BR" sz="1400" b="1" dirty="0">
                  <a:solidFill>
                    <a:schemeClr val="bg1"/>
                  </a:solidFill>
                </a:rPr>
                <a:t>Module 1 - </a:t>
              </a:r>
              <a:r>
                <a:rPr lang="pt-BR" sz="1400" b="1" dirty="0" err="1">
                  <a:solidFill>
                    <a:schemeClr val="bg1"/>
                  </a:solidFill>
                </a:rPr>
                <a:t>Practical</a:t>
              </a:r>
              <a:r>
                <a:rPr lang="pt-BR" sz="1400" b="1" dirty="0">
                  <a:solidFill>
                    <a:schemeClr val="bg1"/>
                  </a:solidFill>
                </a:rPr>
                <a:t> </a:t>
              </a:r>
              <a:r>
                <a:rPr lang="pt-BR" sz="1400" b="1" dirty="0" err="1">
                  <a:solidFill>
                    <a:schemeClr val="bg1"/>
                  </a:solidFill>
                </a:rPr>
                <a:t>Guide</a:t>
              </a:r>
              <a:r>
                <a:rPr lang="pt-BR" sz="1400" b="1" dirty="0">
                  <a:solidFill>
                    <a:schemeClr val="bg1"/>
                  </a:solidFill>
                </a:rPr>
                <a:t> for </a:t>
              </a:r>
              <a:r>
                <a:rPr lang="pt-BR" sz="1400" b="1" dirty="0" err="1">
                  <a:solidFill>
                    <a:schemeClr val="bg1"/>
                  </a:solidFill>
                </a:rPr>
                <a:t>Performing</a:t>
              </a:r>
              <a:r>
                <a:rPr lang="pt-BR" sz="1400" b="1" dirty="0">
                  <a:solidFill>
                    <a:schemeClr val="bg1"/>
                  </a:solidFill>
                </a:rPr>
                <a:t> </a:t>
              </a:r>
              <a:r>
                <a:rPr lang="pt-BR" sz="1400" b="1" dirty="0" err="1">
                  <a:solidFill>
                    <a:schemeClr val="bg1"/>
                  </a:solidFill>
                </a:rPr>
                <a:t>Rapid</a:t>
              </a:r>
              <a:r>
                <a:rPr lang="pt-BR" sz="1400" b="1" dirty="0">
                  <a:solidFill>
                    <a:schemeClr val="bg1"/>
                  </a:solidFill>
                </a:rPr>
                <a:t> </a:t>
              </a:r>
              <a:r>
                <a:rPr lang="pt-BR" sz="1400" b="1" dirty="0" err="1">
                  <a:solidFill>
                    <a:schemeClr val="bg1"/>
                  </a:solidFill>
                </a:rPr>
                <a:t>Tests</a:t>
              </a:r>
              <a:r>
                <a:rPr lang="pt-BR" sz="1400" b="1" dirty="0">
                  <a:solidFill>
                    <a:schemeClr val="bg1"/>
                  </a:solidFill>
                </a:rPr>
                <a:t> for HIV </a:t>
              </a:r>
              <a:r>
                <a:rPr lang="pt-BR" sz="1400" b="1" dirty="0" err="1">
                  <a:solidFill>
                    <a:schemeClr val="bg1"/>
                  </a:solidFill>
                </a:rPr>
                <a:t>Infection</a:t>
              </a:r>
              <a:r>
                <a:rPr lang="pt-BR" sz="1400" b="1" dirty="0">
                  <a:solidFill>
                    <a:schemeClr val="bg1"/>
                  </a:solidFill>
                </a:rPr>
                <a:t>, </a:t>
              </a:r>
              <a:r>
                <a:rPr lang="pt-BR" sz="1400" b="1" dirty="0" err="1">
                  <a:solidFill>
                    <a:schemeClr val="bg1"/>
                  </a:solidFill>
                </a:rPr>
                <a:t>Syphilis</a:t>
              </a:r>
              <a:r>
                <a:rPr lang="pt-BR" sz="1400" b="1" dirty="0">
                  <a:solidFill>
                    <a:schemeClr val="bg1"/>
                  </a:solidFill>
                </a:rPr>
                <a:t>, Hepatitis B and C</a:t>
              </a:r>
            </a:p>
            <a:p>
              <a:pPr>
                <a:spcBef>
                  <a:spcPts val="600"/>
                </a:spcBef>
              </a:pPr>
              <a:r>
                <a:rPr lang="pt-BR" sz="1400" b="1" dirty="0">
                  <a:solidFill>
                    <a:schemeClr val="bg1"/>
                  </a:solidFill>
                </a:rPr>
                <a:t>Module 2 - </a:t>
              </a:r>
              <a:r>
                <a:rPr lang="pt-BR" sz="1400" b="1" dirty="0" err="1">
                  <a:solidFill>
                    <a:schemeClr val="bg1"/>
                  </a:solidFill>
                </a:rPr>
                <a:t>Rapid</a:t>
              </a:r>
              <a:r>
                <a:rPr lang="pt-BR" sz="1400" b="1" dirty="0">
                  <a:solidFill>
                    <a:schemeClr val="bg1"/>
                  </a:solidFill>
                </a:rPr>
                <a:t> </a:t>
              </a:r>
              <a:r>
                <a:rPr lang="pt-BR" sz="1400" b="1" dirty="0" err="1">
                  <a:solidFill>
                    <a:schemeClr val="bg1"/>
                  </a:solidFill>
                </a:rPr>
                <a:t>Tests</a:t>
              </a:r>
              <a:r>
                <a:rPr lang="pt-BR" sz="1400" b="1" dirty="0">
                  <a:solidFill>
                    <a:schemeClr val="bg1"/>
                  </a:solidFill>
                </a:rPr>
                <a:t> for HIV </a:t>
              </a:r>
              <a:r>
                <a:rPr lang="pt-BR" sz="1400" b="1" dirty="0" err="1">
                  <a:solidFill>
                    <a:schemeClr val="bg1"/>
                  </a:solidFill>
                </a:rPr>
                <a:t>Infection</a:t>
              </a:r>
              <a:endParaRPr lang="pt-BR" sz="1400" b="1" dirty="0">
                <a:solidFill>
                  <a:schemeClr val="bg1"/>
                </a:solidFill>
              </a:endParaRPr>
            </a:p>
            <a:p>
              <a:pPr>
                <a:spcBef>
                  <a:spcPts val="600"/>
                </a:spcBef>
              </a:pPr>
              <a:r>
                <a:rPr lang="pt-BR" sz="1400" b="1" dirty="0">
                  <a:solidFill>
                    <a:schemeClr val="bg1"/>
                  </a:solidFill>
                </a:rPr>
                <a:t>Module 3 - </a:t>
              </a:r>
              <a:r>
                <a:rPr lang="pt-BR" sz="1400" b="1" dirty="0" err="1">
                  <a:solidFill>
                    <a:schemeClr val="bg1"/>
                  </a:solidFill>
                </a:rPr>
                <a:t>Rapid</a:t>
              </a:r>
              <a:r>
                <a:rPr lang="pt-BR" sz="1400" b="1" dirty="0">
                  <a:solidFill>
                    <a:schemeClr val="bg1"/>
                  </a:solidFill>
                </a:rPr>
                <a:t> </a:t>
              </a:r>
              <a:r>
                <a:rPr lang="pt-BR" sz="1400" b="1" dirty="0" err="1">
                  <a:solidFill>
                    <a:schemeClr val="bg1"/>
                  </a:solidFill>
                </a:rPr>
                <a:t>Tests</a:t>
              </a:r>
              <a:r>
                <a:rPr lang="pt-BR" sz="1400" b="1" dirty="0">
                  <a:solidFill>
                    <a:schemeClr val="bg1"/>
                  </a:solidFill>
                </a:rPr>
                <a:t> for </a:t>
              </a:r>
              <a:r>
                <a:rPr lang="pt-BR" sz="1400" b="1" dirty="0" err="1">
                  <a:solidFill>
                    <a:schemeClr val="bg1"/>
                  </a:solidFill>
                </a:rPr>
                <a:t>Syphilis</a:t>
              </a:r>
              <a:endParaRPr lang="pt-BR" sz="1400" b="1" dirty="0">
                <a:solidFill>
                  <a:schemeClr val="bg1"/>
                </a:solidFill>
              </a:endParaRPr>
            </a:p>
            <a:p>
              <a:pPr>
                <a:spcBef>
                  <a:spcPts val="600"/>
                </a:spcBef>
              </a:pPr>
              <a:r>
                <a:rPr lang="pt-BR" sz="1400" b="1" dirty="0">
                  <a:solidFill>
                    <a:schemeClr val="bg1"/>
                  </a:solidFill>
                </a:rPr>
                <a:t>Module 4 - </a:t>
              </a:r>
              <a:r>
                <a:rPr lang="pt-BR" sz="1400" b="1" dirty="0" err="1">
                  <a:solidFill>
                    <a:schemeClr val="bg1"/>
                  </a:solidFill>
                </a:rPr>
                <a:t>Rapid</a:t>
              </a:r>
              <a:r>
                <a:rPr lang="pt-BR" sz="1400" b="1" dirty="0">
                  <a:solidFill>
                    <a:schemeClr val="bg1"/>
                  </a:solidFill>
                </a:rPr>
                <a:t> </a:t>
              </a:r>
              <a:r>
                <a:rPr lang="pt-BR" sz="1400" b="1" dirty="0" err="1">
                  <a:solidFill>
                    <a:schemeClr val="bg1"/>
                  </a:solidFill>
                </a:rPr>
                <a:t>Tests</a:t>
              </a:r>
              <a:r>
                <a:rPr lang="pt-BR" sz="1400" b="1" dirty="0">
                  <a:solidFill>
                    <a:schemeClr val="bg1"/>
                  </a:solidFill>
                </a:rPr>
                <a:t> for HBV </a:t>
              </a:r>
              <a:r>
                <a:rPr lang="pt-BR" sz="1400" b="1" dirty="0" err="1">
                  <a:solidFill>
                    <a:schemeClr val="bg1"/>
                  </a:solidFill>
                </a:rPr>
                <a:t>Infection</a:t>
              </a:r>
              <a:endParaRPr lang="pt-BR" sz="1400" b="1" dirty="0">
                <a:solidFill>
                  <a:schemeClr val="bg1"/>
                </a:solidFill>
              </a:endParaRPr>
            </a:p>
            <a:p>
              <a:pPr>
                <a:spcBef>
                  <a:spcPts val="600"/>
                </a:spcBef>
              </a:pPr>
              <a:r>
                <a:rPr lang="pt-BR" sz="1400" b="1" dirty="0">
                  <a:solidFill>
                    <a:schemeClr val="bg1"/>
                  </a:solidFill>
                </a:rPr>
                <a:t>Module 5 - </a:t>
              </a:r>
              <a:r>
                <a:rPr lang="pt-BR" sz="1400" b="1" dirty="0" err="1">
                  <a:solidFill>
                    <a:schemeClr val="bg1"/>
                  </a:solidFill>
                </a:rPr>
                <a:t>Rapid</a:t>
              </a:r>
              <a:r>
                <a:rPr lang="pt-BR" sz="1400" b="1" dirty="0">
                  <a:solidFill>
                    <a:schemeClr val="bg1"/>
                  </a:solidFill>
                </a:rPr>
                <a:t> </a:t>
              </a:r>
              <a:r>
                <a:rPr lang="pt-BR" sz="1400" b="1" dirty="0" err="1">
                  <a:solidFill>
                    <a:schemeClr val="bg1"/>
                  </a:solidFill>
                </a:rPr>
                <a:t>Tests</a:t>
              </a:r>
              <a:r>
                <a:rPr lang="pt-BR" sz="1400" b="1" dirty="0">
                  <a:solidFill>
                    <a:schemeClr val="bg1"/>
                  </a:solidFill>
                </a:rPr>
                <a:t> for HCV </a:t>
              </a:r>
              <a:r>
                <a:rPr lang="pt-BR" sz="1400" b="1" dirty="0" err="1">
                  <a:solidFill>
                    <a:schemeClr val="bg1"/>
                  </a:solidFill>
                </a:rPr>
                <a:t>Infection</a:t>
              </a:r>
              <a:endParaRPr lang="pt-BR" sz="1400" b="1" dirty="0">
                <a:solidFill>
                  <a:schemeClr val="bg1"/>
                </a:solidFill>
              </a:endParaRPr>
            </a:p>
            <a:p>
              <a:pPr>
                <a:spcBef>
                  <a:spcPts val="600"/>
                </a:spcBef>
              </a:pPr>
              <a:r>
                <a:rPr lang="pt-BR" sz="1400" b="1" dirty="0">
                  <a:solidFill>
                    <a:schemeClr val="bg1"/>
                  </a:solidFill>
                </a:rPr>
                <a:t>Module 6 - </a:t>
              </a:r>
              <a:r>
                <a:rPr lang="pt-BR" sz="1400" b="1" dirty="0" err="1">
                  <a:solidFill>
                    <a:schemeClr val="bg1"/>
                  </a:solidFill>
                </a:rPr>
                <a:t>Rapid</a:t>
              </a:r>
              <a:r>
                <a:rPr lang="pt-BR" sz="1400" b="1" dirty="0">
                  <a:solidFill>
                    <a:schemeClr val="bg1"/>
                  </a:solidFill>
                </a:rPr>
                <a:t> </a:t>
              </a:r>
              <a:r>
                <a:rPr lang="pt-BR" sz="1400" b="1" dirty="0" err="1">
                  <a:solidFill>
                    <a:schemeClr val="bg1"/>
                  </a:solidFill>
                </a:rPr>
                <a:t>Tests</a:t>
              </a:r>
              <a:r>
                <a:rPr lang="pt-BR" sz="1400" b="1" dirty="0">
                  <a:solidFill>
                    <a:schemeClr val="bg1"/>
                  </a:solidFill>
                </a:rPr>
                <a:t> for </a:t>
              </a:r>
              <a:r>
                <a:rPr lang="pt-BR" sz="1400" b="1" dirty="0" err="1">
                  <a:solidFill>
                    <a:schemeClr val="bg1"/>
                  </a:solidFill>
                </a:rPr>
                <a:t>Simultaneous</a:t>
              </a:r>
              <a:r>
                <a:rPr lang="pt-BR" sz="1400" b="1" dirty="0">
                  <a:solidFill>
                    <a:schemeClr val="bg1"/>
                  </a:solidFill>
                </a:rPr>
                <a:t> </a:t>
              </a:r>
              <a:r>
                <a:rPr lang="pt-BR" sz="1400" b="1" dirty="0" err="1">
                  <a:solidFill>
                    <a:schemeClr val="bg1"/>
                  </a:solidFill>
                </a:rPr>
                <a:t>Detection</a:t>
              </a:r>
              <a:r>
                <a:rPr lang="pt-BR" sz="1400" b="1" dirty="0">
                  <a:solidFill>
                    <a:schemeClr val="bg1"/>
                  </a:solidFill>
                </a:rPr>
                <a:t> of Anti-HIV-1/2 </a:t>
              </a:r>
              <a:r>
                <a:rPr lang="pt-BR" sz="1400" b="1" dirty="0" err="1">
                  <a:solidFill>
                    <a:schemeClr val="bg1"/>
                  </a:solidFill>
                </a:rPr>
                <a:t>Antibodies</a:t>
              </a:r>
              <a:r>
                <a:rPr lang="pt-BR" sz="1400" b="1" dirty="0">
                  <a:solidFill>
                    <a:schemeClr val="bg1"/>
                  </a:solidFill>
                </a:rPr>
                <a:t> and </a:t>
              </a:r>
              <a:r>
                <a:rPr lang="pt-BR" sz="1400" b="1" dirty="0" err="1">
                  <a:solidFill>
                    <a:schemeClr val="bg1"/>
                  </a:solidFill>
                </a:rPr>
                <a:t>Treponemal</a:t>
              </a:r>
              <a:r>
                <a:rPr lang="pt-BR" sz="1400" b="1" dirty="0">
                  <a:solidFill>
                    <a:schemeClr val="bg1"/>
                  </a:solidFill>
                </a:rPr>
                <a:t> </a:t>
              </a:r>
              <a:r>
                <a:rPr lang="pt-BR" sz="1400" b="1" dirty="0" err="1">
                  <a:solidFill>
                    <a:schemeClr val="bg1"/>
                  </a:solidFill>
                </a:rPr>
                <a:t>Antibodies</a:t>
              </a:r>
              <a:r>
                <a:rPr lang="pt-BR" sz="1400" b="1" dirty="0">
                  <a:solidFill>
                    <a:schemeClr val="bg1"/>
                  </a:solidFill>
                </a:rPr>
                <a:t> (RT Duo HIV/</a:t>
              </a:r>
              <a:r>
                <a:rPr lang="pt-BR" sz="1400" b="1" dirty="0" err="1">
                  <a:solidFill>
                    <a:schemeClr val="bg1"/>
                  </a:solidFill>
                </a:rPr>
                <a:t>Syphilis</a:t>
              </a:r>
              <a:r>
                <a:rPr lang="pt-BR" sz="1400" b="1" dirty="0">
                  <a:solidFill>
                    <a:schemeClr val="bg1"/>
                  </a:solidFill>
                </a:rPr>
                <a:t>)</a:t>
              </a:r>
            </a:p>
            <a:p>
              <a:pPr>
                <a:spcBef>
                  <a:spcPts val="600"/>
                </a:spcBef>
              </a:pPr>
              <a:r>
                <a:rPr lang="pt-BR" sz="1400" b="1" dirty="0">
                  <a:solidFill>
                    <a:schemeClr val="bg1"/>
                  </a:solidFill>
                </a:rPr>
                <a:t>Assessment</a:t>
              </a:r>
            </a:p>
          </p:txBody>
        </p:sp>
        <p:cxnSp>
          <p:nvCxnSpPr>
            <p:cNvPr id="18" name="Conector reto 17">
              <a:extLst>
                <a:ext uri="{FF2B5EF4-FFF2-40B4-BE49-F238E27FC236}">
                  <a16:creationId xmlns:a16="http://schemas.microsoft.com/office/drawing/2014/main" id="{D4261130-11A3-60AD-80A0-2A23BF849986}"/>
                </a:ext>
              </a:extLst>
            </p:cNvPr>
            <p:cNvCxnSpPr>
              <a:cxnSpLocks/>
            </p:cNvCxnSpPr>
            <p:nvPr/>
          </p:nvCxnSpPr>
          <p:spPr>
            <a:xfrm>
              <a:off x="531286" y="1897811"/>
              <a:ext cx="36937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>
              <a:extLst>
                <a:ext uri="{FF2B5EF4-FFF2-40B4-BE49-F238E27FC236}">
                  <a16:creationId xmlns:a16="http://schemas.microsoft.com/office/drawing/2014/main" id="{41566229-DD64-4F78-9E8A-3680BCEC3D65}"/>
                </a:ext>
              </a:extLst>
            </p:cNvPr>
            <p:cNvCxnSpPr>
              <a:cxnSpLocks/>
            </p:cNvCxnSpPr>
            <p:nvPr/>
          </p:nvCxnSpPr>
          <p:spPr>
            <a:xfrm>
              <a:off x="531286" y="2188232"/>
              <a:ext cx="36937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to 19">
              <a:extLst>
                <a:ext uri="{FF2B5EF4-FFF2-40B4-BE49-F238E27FC236}">
                  <a16:creationId xmlns:a16="http://schemas.microsoft.com/office/drawing/2014/main" id="{946B05AC-322F-150E-CC58-C43A8946F1E4}"/>
                </a:ext>
              </a:extLst>
            </p:cNvPr>
            <p:cNvCxnSpPr>
              <a:cxnSpLocks/>
            </p:cNvCxnSpPr>
            <p:nvPr/>
          </p:nvCxnSpPr>
          <p:spPr>
            <a:xfrm>
              <a:off x="531286" y="2935854"/>
              <a:ext cx="36937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to 20">
              <a:extLst>
                <a:ext uri="{FF2B5EF4-FFF2-40B4-BE49-F238E27FC236}">
                  <a16:creationId xmlns:a16="http://schemas.microsoft.com/office/drawing/2014/main" id="{81C480E5-DF87-0BBD-6D43-A0F9B7EC645F}"/>
                </a:ext>
              </a:extLst>
            </p:cNvPr>
            <p:cNvCxnSpPr>
              <a:cxnSpLocks/>
            </p:cNvCxnSpPr>
            <p:nvPr/>
          </p:nvCxnSpPr>
          <p:spPr>
            <a:xfrm>
              <a:off x="531286" y="3217650"/>
              <a:ext cx="36937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to 21">
              <a:extLst>
                <a:ext uri="{FF2B5EF4-FFF2-40B4-BE49-F238E27FC236}">
                  <a16:creationId xmlns:a16="http://schemas.microsoft.com/office/drawing/2014/main" id="{7A50A246-E77A-5D83-45D6-20C79D18F866}"/>
                </a:ext>
              </a:extLst>
            </p:cNvPr>
            <p:cNvCxnSpPr>
              <a:cxnSpLocks/>
            </p:cNvCxnSpPr>
            <p:nvPr/>
          </p:nvCxnSpPr>
          <p:spPr>
            <a:xfrm>
              <a:off x="531286" y="3470468"/>
              <a:ext cx="36937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to 22">
              <a:extLst>
                <a:ext uri="{FF2B5EF4-FFF2-40B4-BE49-F238E27FC236}">
                  <a16:creationId xmlns:a16="http://schemas.microsoft.com/office/drawing/2014/main" id="{9114FA1E-1FA4-9493-FDE7-F3266202628A}"/>
                </a:ext>
              </a:extLst>
            </p:cNvPr>
            <p:cNvCxnSpPr>
              <a:cxnSpLocks/>
            </p:cNvCxnSpPr>
            <p:nvPr/>
          </p:nvCxnSpPr>
          <p:spPr>
            <a:xfrm>
              <a:off x="531286" y="3743638"/>
              <a:ext cx="36937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to 23">
              <a:extLst>
                <a:ext uri="{FF2B5EF4-FFF2-40B4-BE49-F238E27FC236}">
                  <a16:creationId xmlns:a16="http://schemas.microsoft.com/office/drawing/2014/main" id="{C60D0172-C3E2-3AF2-9639-EE8D3BFE8B31}"/>
                </a:ext>
              </a:extLst>
            </p:cNvPr>
            <p:cNvCxnSpPr>
              <a:cxnSpLocks/>
            </p:cNvCxnSpPr>
            <p:nvPr/>
          </p:nvCxnSpPr>
          <p:spPr>
            <a:xfrm>
              <a:off x="531286" y="4059940"/>
              <a:ext cx="36937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to 24">
              <a:extLst>
                <a:ext uri="{FF2B5EF4-FFF2-40B4-BE49-F238E27FC236}">
                  <a16:creationId xmlns:a16="http://schemas.microsoft.com/office/drawing/2014/main" id="{5FD2B48D-7586-858D-A661-402A5763000E}"/>
                </a:ext>
              </a:extLst>
            </p:cNvPr>
            <p:cNvCxnSpPr>
              <a:cxnSpLocks/>
            </p:cNvCxnSpPr>
            <p:nvPr/>
          </p:nvCxnSpPr>
          <p:spPr>
            <a:xfrm>
              <a:off x="531286" y="5038725"/>
              <a:ext cx="36937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A3AC8404-01CC-859F-C1F4-691DB9EF117C}"/>
              </a:ext>
            </a:extLst>
          </p:cNvPr>
          <p:cNvSpPr txBox="1"/>
          <p:nvPr/>
        </p:nvSpPr>
        <p:spPr>
          <a:xfrm>
            <a:off x="1612516" y="957178"/>
            <a:ext cx="62196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ea typeface="+mj-ea"/>
                <a:cs typeface="Helvetica" panose="020B0604020202020204" pitchFamily="34" charset="0"/>
              </a:rPr>
              <a:t>Distance POCT training provided by MoH </a:t>
            </a:r>
            <a:endParaRPr lang="pt-BR" dirty="0">
              <a:solidFill>
                <a:srgbClr val="002060"/>
              </a:solidFill>
            </a:endParaRP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15D60A3B-906F-2368-ADD1-33A29E0C69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2367" y="511355"/>
            <a:ext cx="3413179" cy="2119704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AAC0E503-60B4-054B-D74D-3DB467DFD3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0044" y="3063275"/>
            <a:ext cx="3219595" cy="3737434"/>
          </a:xfrm>
          <a:prstGeom prst="rect">
            <a:avLst/>
          </a:prstGeom>
        </p:spPr>
      </p:pic>
      <p:sp>
        <p:nvSpPr>
          <p:cNvPr id="34" name="CaixaDeTexto 33">
            <a:extLst>
              <a:ext uri="{FF2B5EF4-FFF2-40B4-BE49-F238E27FC236}">
                <a16:creationId xmlns:a16="http://schemas.microsoft.com/office/drawing/2014/main" id="{D06FA378-3237-1374-7A27-AFFD9F6D97D9}"/>
              </a:ext>
            </a:extLst>
          </p:cNvPr>
          <p:cNvSpPr txBox="1"/>
          <p:nvPr/>
        </p:nvSpPr>
        <p:spPr>
          <a:xfrm>
            <a:off x="8640044" y="2755498"/>
            <a:ext cx="31098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ea typeface="+mj-ea"/>
                <a:cs typeface="Helvetica" panose="020B0604020202020204" pitchFamily="34" charset="0"/>
              </a:rPr>
              <a:t>Complementary guides</a:t>
            </a:r>
            <a:endParaRPr lang="pt-BR" sz="1400" dirty="0"/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5ED105E3-B340-4227-D010-5D04F27CA48A}"/>
              </a:ext>
            </a:extLst>
          </p:cNvPr>
          <p:cNvSpPr txBox="1"/>
          <p:nvPr/>
        </p:nvSpPr>
        <p:spPr>
          <a:xfrm>
            <a:off x="8599914" y="237226"/>
            <a:ext cx="31098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ea typeface="+mj-ea"/>
                <a:cs typeface="Helvetica" panose="020B0604020202020204" pitchFamily="34" charset="0"/>
              </a:rPr>
              <a:t>Videos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991229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Imagem 83">
            <a:extLst>
              <a:ext uri="{FF2B5EF4-FFF2-40B4-BE49-F238E27FC236}">
                <a16:creationId xmlns:a16="http://schemas.microsoft.com/office/drawing/2014/main" id="{CAA8EB86-D9A2-4ED9-53F7-F946FC20CC8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2" y="72094"/>
            <a:ext cx="1187329" cy="110972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BA96AE7-DD7E-058A-C032-EEDCE3A900AB}"/>
              </a:ext>
            </a:extLst>
          </p:cNvPr>
          <p:cNvSpPr txBox="1"/>
          <p:nvPr/>
        </p:nvSpPr>
        <p:spPr>
          <a:xfrm>
            <a:off x="-1709264" y="173703"/>
            <a:ext cx="95925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a typeface="+mj-ea"/>
                <a:cs typeface="Helvetica" panose="020B0604020202020204" pitchFamily="34" charset="0"/>
              </a:rPr>
              <a:t>POCT training</a:t>
            </a:r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DF596C50-98B0-A951-0E97-800E356502CF}"/>
              </a:ext>
            </a:extLst>
          </p:cNvPr>
          <p:cNvSpPr/>
          <p:nvPr/>
        </p:nvSpPr>
        <p:spPr>
          <a:xfrm>
            <a:off x="675170" y="269399"/>
            <a:ext cx="577957" cy="60223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A3AC8404-01CC-859F-C1F4-691DB9EF117C}"/>
              </a:ext>
            </a:extLst>
          </p:cNvPr>
          <p:cNvSpPr txBox="1"/>
          <p:nvPr/>
        </p:nvSpPr>
        <p:spPr>
          <a:xfrm>
            <a:off x="1253127" y="934672"/>
            <a:ext cx="62196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ea typeface="+mj-ea"/>
                <a:cs typeface="Helvetica" panose="020B0604020202020204" pitchFamily="34" charset="0"/>
              </a:rPr>
              <a:t>Guide on how to organize a training</a:t>
            </a:r>
            <a:endParaRPr lang="pt-BR" dirty="0">
              <a:solidFill>
                <a:srgbClr val="002060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D7340DB-B1C8-7C32-75EC-363788AB642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167" y="1304004"/>
            <a:ext cx="4042204" cy="22676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286454F-B4F5-B278-B8F6-17B2C34282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6776" y="1036218"/>
            <a:ext cx="4990030" cy="26352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C35F1E1-105C-3B76-AB14-9B8AC65869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8836" y="3825403"/>
            <a:ext cx="5173380" cy="28627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2CD200CB-01AC-2867-6DAA-B120A9C389F3}"/>
              </a:ext>
            </a:extLst>
          </p:cNvPr>
          <p:cNvSpPr txBox="1"/>
          <p:nvPr/>
        </p:nvSpPr>
        <p:spPr>
          <a:xfrm>
            <a:off x="8046475" y="3671515"/>
            <a:ext cx="40614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ea typeface="+mj-ea"/>
                <a:cs typeface="Helvetica" panose="020B0604020202020204" pitchFamily="34" charset="0"/>
              </a:rPr>
              <a:t>How to organize training content and timing</a:t>
            </a:r>
            <a:endParaRPr lang="pt-BR" sz="1400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F6F7C21-DAE3-6649-D8E6-DB87C29FE5BF}"/>
              </a:ext>
            </a:extLst>
          </p:cNvPr>
          <p:cNvSpPr txBox="1"/>
          <p:nvPr/>
        </p:nvSpPr>
        <p:spPr>
          <a:xfrm>
            <a:off x="7111688" y="5514005"/>
            <a:ext cx="35214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ea typeface="+mj-ea"/>
                <a:cs typeface="Helvetica" panose="020B0604020202020204" pitchFamily="34" charset="0"/>
              </a:rPr>
              <a:t>How to register the professionals trained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4493672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Imagem 83">
            <a:extLst>
              <a:ext uri="{FF2B5EF4-FFF2-40B4-BE49-F238E27FC236}">
                <a16:creationId xmlns:a16="http://schemas.microsoft.com/office/drawing/2014/main" id="{CAA8EB86-D9A2-4ED9-53F7-F946FC20CC8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2" y="72094"/>
            <a:ext cx="1187329" cy="110972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BA96AE7-DD7E-058A-C032-EEDCE3A900AB}"/>
              </a:ext>
            </a:extLst>
          </p:cNvPr>
          <p:cNvSpPr txBox="1"/>
          <p:nvPr/>
        </p:nvSpPr>
        <p:spPr>
          <a:xfrm>
            <a:off x="-1877466" y="38169"/>
            <a:ext cx="95925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a typeface="+mj-ea"/>
                <a:cs typeface="Helvetica" panose="020B0604020202020204" pitchFamily="34" charset="0"/>
              </a:rPr>
              <a:t>POCT training</a:t>
            </a:r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DF596C50-98B0-A951-0E97-800E356502CF}"/>
              </a:ext>
            </a:extLst>
          </p:cNvPr>
          <p:cNvSpPr/>
          <p:nvPr/>
        </p:nvSpPr>
        <p:spPr>
          <a:xfrm>
            <a:off x="675170" y="269399"/>
            <a:ext cx="577957" cy="60223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A3AC8404-01CC-859F-C1F4-691DB9EF117C}"/>
              </a:ext>
            </a:extLst>
          </p:cNvPr>
          <p:cNvSpPr txBox="1"/>
          <p:nvPr/>
        </p:nvSpPr>
        <p:spPr>
          <a:xfrm>
            <a:off x="1214900" y="743970"/>
            <a:ext cx="84051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ea typeface="+mj-ea"/>
                <a:cs typeface="Helvetica" panose="020B0604020202020204" pitchFamily="34" charset="0"/>
              </a:rPr>
              <a:t>Guide on how to perform rapid tests for HIV, syphilis, hepatitis B and C</a:t>
            </a:r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CD200CB-01AC-2867-6DAA-B120A9C389F3}"/>
              </a:ext>
            </a:extLst>
          </p:cNvPr>
          <p:cNvSpPr txBox="1"/>
          <p:nvPr/>
        </p:nvSpPr>
        <p:spPr>
          <a:xfrm>
            <a:off x="10163661" y="1544318"/>
            <a:ext cx="30937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a typeface="+mj-ea"/>
                <a:cs typeface="Helvetica" panose="020B0604020202020204" pitchFamily="34" charset="0"/>
              </a:rPr>
              <a:t>Three sections: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ea typeface="+mj-ea"/>
                <a:cs typeface="Helvetica" panose="020B0604020202020204" pitchFamily="34" charset="0"/>
              </a:rPr>
              <a:t>Before the test,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ea typeface="+mj-ea"/>
                <a:cs typeface="Helvetica" panose="020B0604020202020204" pitchFamily="34" charset="0"/>
              </a:rPr>
              <a:t>Testing,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ea typeface="+mj-ea"/>
                <a:cs typeface="Helvetica" panose="020B0604020202020204" pitchFamily="34" charset="0"/>
              </a:rPr>
              <a:t>After the test</a:t>
            </a:r>
            <a:endParaRPr lang="pt-BR" sz="1400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F6F7C21-DAE3-6649-D8E6-DB87C29FE5BF}"/>
              </a:ext>
            </a:extLst>
          </p:cNvPr>
          <p:cNvSpPr txBox="1"/>
          <p:nvPr/>
        </p:nvSpPr>
        <p:spPr>
          <a:xfrm>
            <a:off x="362168" y="5990792"/>
            <a:ext cx="35214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ea typeface="+mj-ea"/>
                <a:cs typeface="Helvetica" panose="020B0604020202020204" pitchFamily="34" charset="0"/>
              </a:rPr>
              <a:t>Information on test storage and recording of storage conditions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54766C5-1AD6-4E9F-BE1F-A70E353EE27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832" y="1143695"/>
            <a:ext cx="4037927" cy="226743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52CD94C6-80CF-4009-E428-92958A80007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204414"/>
            <a:ext cx="3960981" cy="22556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CE9B3686-A7E2-D630-5A67-25F620021E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678" y="3635045"/>
            <a:ext cx="4217776" cy="23442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213EC9A3-2F2D-EEFD-4A15-EDB9B3BA14F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9907" y="3635045"/>
            <a:ext cx="4181767" cy="23442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4F3E6F35-9CF4-0C9B-237D-C68D79C2A1DB}"/>
              </a:ext>
            </a:extLst>
          </p:cNvPr>
          <p:cNvSpPr txBox="1"/>
          <p:nvPr/>
        </p:nvSpPr>
        <p:spPr>
          <a:xfrm>
            <a:off x="4779907" y="5990792"/>
            <a:ext cx="352147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ea typeface="+mj-ea"/>
                <a:cs typeface="Helvetica" panose="020B0604020202020204" pitchFamily="34" charset="0"/>
              </a:rPr>
              <a:t>Information on recording the procedure and results of tests for traceability of the testing process</a:t>
            </a:r>
            <a:endParaRPr lang="pt-BR" sz="1400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7E22EB0-A3A0-1591-AD1E-352E71E11EBF}"/>
              </a:ext>
            </a:extLst>
          </p:cNvPr>
          <p:cNvSpPr txBox="1"/>
          <p:nvPr/>
        </p:nvSpPr>
        <p:spPr>
          <a:xfrm>
            <a:off x="9784080" y="4437859"/>
            <a:ext cx="1926441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ea typeface="+mj-ea"/>
                <a:cs typeface="Helvetica" panose="020B0604020202020204" pitchFamily="34" charset="0"/>
              </a:rPr>
              <a:t>The QR codes direct to spreadsheet templates.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164475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Imagem 76">
            <a:extLst>
              <a:ext uri="{FF2B5EF4-FFF2-40B4-BE49-F238E27FC236}">
                <a16:creationId xmlns:a16="http://schemas.microsoft.com/office/drawing/2014/main" id="{74413969-757C-3CE8-B5A5-2C095389B96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2" y="72094"/>
            <a:ext cx="1187329" cy="1109726"/>
          </a:xfrm>
          <a:prstGeom prst="rect">
            <a:avLst/>
          </a:prstGeom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9482346C-D6E1-251A-F5EF-FA586EFC2E4C}"/>
              </a:ext>
            </a:extLst>
          </p:cNvPr>
          <p:cNvSpPr txBox="1"/>
          <p:nvPr/>
        </p:nvSpPr>
        <p:spPr>
          <a:xfrm>
            <a:off x="4824894" y="5827083"/>
            <a:ext cx="13802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Distribution</a:t>
            </a:r>
            <a:endParaRPr lang="pt-BR" sz="1400" b="1" dirty="0"/>
          </a:p>
        </p:txBody>
      </p:sp>
      <p:pic>
        <p:nvPicPr>
          <p:cNvPr id="36" name="Imagem 35">
            <a:extLst>
              <a:ext uri="{FF2B5EF4-FFF2-40B4-BE49-F238E27FC236}">
                <a16:creationId xmlns:a16="http://schemas.microsoft.com/office/drawing/2014/main" id="{B58E08D6-AC3B-A5C2-AF8F-AF1A746D3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4601" y="4238082"/>
            <a:ext cx="2249933" cy="1689950"/>
          </a:xfrm>
          <a:prstGeom prst="rect">
            <a:avLst/>
          </a:prstGeom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96475873-CFEE-C515-2250-66447C9A6A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9121" y="16269"/>
            <a:ext cx="3842879" cy="181927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BA96AE7-DD7E-058A-C032-EEDCE3A900AB}"/>
              </a:ext>
            </a:extLst>
          </p:cNvPr>
          <p:cNvSpPr txBox="1"/>
          <p:nvPr/>
        </p:nvSpPr>
        <p:spPr>
          <a:xfrm>
            <a:off x="1436492" y="230011"/>
            <a:ext cx="103400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a typeface="+mj-ea"/>
                <a:cs typeface="Helvetica" panose="020B0604020202020204" pitchFamily="34" charset="0"/>
              </a:rPr>
              <a:t>Performance criteria verification for acquired lots of POCT</a:t>
            </a:r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DF596C50-98B0-A951-0E97-800E356502CF}"/>
              </a:ext>
            </a:extLst>
          </p:cNvPr>
          <p:cNvSpPr/>
          <p:nvPr/>
        </p:nvSpPr>
        <p:spPr>
          <a:xfrm>
            <a:off x="541425" y="742085"/>
            <a:ext cx="452388" cy="4313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C19E3028-8311-0C76-3EDF-2EAED8D8A1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4687" y="2897031"/>
            <a:ext cx="2033189" cy="974773"/>
          </a:xfrm>
          <a:prstGeom prst="rect">
            <a:avLst/>
          </a:prstGeom>
        </p:spPr>
      </p:pic>
      <p:grpSp>
        <p:nvGrpSpPr>
          <p:cNvPr id="23" name="Agrupar 22">
            <a:extLst>
              <a:ext uri="{FF2B5EF4-FFF2-40B4-BE49-F238E27FC236}">
                <a16:creationId xmlns:a16="http://schemas.microsoft.com/office/drawing/2014/main" id="{A5CB27CB-E249-E78C-BC1C-0CBBD64931FE}"/>
              </a:ext>
            </a:extLst>
          </p:cNvPr>
          <p:cNvGrpSpPr/>
          <p:nvPr/>
        </p:nvGrpSpPr>
        <p:grpSpPr>
          <a:xfrm>
            <a:off x="7288414" y="924572"/>
            <a:ext cx="4274999" cy="4871812"/>
            <a:chOff x="3333500" y="1430019"/>
            <a:chExt cx="4274999" cy="4871812"/>
          </a:xfrm>
        </p:grpSpPr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ABBB7F74-B333-8BFE-FEAF-310A965A9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3500" y="1430019"/>
              <a:ext cx="4274999" cy="4871812"/>
            </a:xfrm>
            <a:prstGeom prst="rect">
              <a:avLst/>
            </a:prstGeom>
          </p:spPr>
        </p:pic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67188F12-3116-92D2-CFEF-D6E8B5519044}"/>
                </a:ext>
              </a:extLst>
            </p:cNvPr>
            <p:cNvSpPr txBox="1"/>
            <p:nvPr/>
          </p:nvSpPr>
          <p:spPr>
            <a:xfrm>
              <a:off x="4928310" y="3796917"/>
              <a:ext cx="1033621" cy="253916"/>
            </a:xfrm>
            <a:prstGeom prst="rect">
              <a:avLst/>
            </a:prstGeom>
            <a:solidFill>
              <a:srgbClr val="F98B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pt-BR" sz="1050" dirty="0" err="1"/>
                <a:t>Label</a:t>
              </a:r>
              <a:r>
                <a:rPr lang="pt-BR" sz="1050" dirty="0"/>
                <a:t> </a:t>
              </a:r>
              <a:r>
                <a:rPr lang="pt-BR" sz="1050" dirty="0" err="1"/>
                <a:t>analysis</a:t>
              </a:r>
              <a:endParaRPr lang="pt-BR" sz="1050" dirty="0"/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C9BC595A-1C45-D32B-0CCA-1A90E5C2E27B}"/>
                </a:ext>
              </a:extLst>
            </p:cNvPr>
            <p:cNvSpPr txBox="1"/>
            <p:nvPr/>
          </p:nvSpPr>
          <p:spPr>
            <a:xfrm>
              <a:off x="4985822" y="2382998"/>
              <a:ext cx="1635527" cy="253916"/>
            </a:xfrm>
            <a:prstGeom prst="rect">
              <a:avLst/>
            </a:prstGeom>
            <a:solidFill>
              <a:srgbClr val="F98B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pt-BR" sz="1050" dirty="0" err="1"/>
                <a:t>Documentation</a:t>
              </a:r>
              <a:r>
                <a:rPr lang="pt-BR" sz="1050" dirty="0"/>
                <a:t> </a:t>
              </a:r>
              <a:r>
                <a:rPr lang="pt-BR" sz="1050" dirty="0" err="1"/>
                <a:t>analysis</a:t>
              </a:r>
              <a:endParaRPr lang="pt-BR" sz="1050" dirty="0"/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601E6C53-7E39-5552-0134-36B478224B96}"/>
                </a:ext>
              </a:extLst>
            </p:cNvPr>
            <p:cNvSpPr txBox="1"/>
            <p:nvPr/>
          </p:nvSpPr>
          <p:spPr>
            <a:xfrm>
              <a:off x="4133605" y="5550515"/>
              <a:ext cx="2413844" cy="253916"/>
            </a:xfrm>
            <a:prstGeom prst="rect">
              <a:avLst/>
            </a:prstGeom>
            <a:solidFill>
              <a:srgbClr val="F98B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pt-BR" sz="1050" dirty="0" err="1"/>
                <a:t>Sensibility</a:t>
              </a:r>
              <a:r>
                <a:rPr lang="pt-BR" sz="1050" dirty="0"/>
                <a:t> </a:t>
              </a:r>
              <a:r>
                <a:rPr lang="pt-BR" sz="1050" dirty="0" err="1"/>
                <a:t>adn</a:t>
              </a:r>
              <a:r>
                <a:rPr lang="pt-BR" sz="1050" dirty="0"/>
                <a:t> </a:t>
              </a:r>
              <a:r>
                <a:rPr lang="pt-BR" sz="1050" dirty="0" err="1"/>
                <a:t>Specificity</a:t>
              </a:r>
              <a:endParaRPr lang="pt-BR" sz="1050" dirty="0"/>
            </a:p>
          </p:txBody>
        </p:sp>
      </p:grp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0443A92-5F0B-79FB-07E2-F8E54F64D793}"/>
              </a:ext>
            </a:extLst>
          </p:cNvPr>
          <p:cNvSpPr txBox="1"/>
          <p:nvPr/>
        </p:nvSpPr>
        <p:spPr>
          <a:xfrm>
            <a:off x="4148269" y="3101724"/>
            <a:ext cx="24792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National Institute of Quality Control in Health</a:t>
            </a:r>
            <a:endParaRPr lang="pt-BR" sz="1600" b="1" dirty="0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F85ECD6D-B29B-BFB6-9E6A-9E20FE0CA9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2217" y="4698235"/>
            <a:ext cx="1683393" cy="1120222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7DC550FC-BB77-C8D9-98C0-3FD4CDD5FE9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9362" y="933198"/>
            <a:ext cx="1635267" cy="1226450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06D56DD5-6B74-4BAB-87FE-F11F51DA7A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6377" y="955012"/>
            <a:ext cx="1730032" cy="1178898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DB7FDB7E-3D9B-F798-2D94-0AB74BFDB949}"/>
              </a:ext>
            </a:extLst>
          </p:cNvPr>
          <p:cNvSpPr txBox="1"/>
          <p:nvPr/>
        </p:nvSpPr>
        <p:spPr>
          <a:xfrm>
            <a:off x="1388426" y="2133909"/>
            <a:ext cx="13802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err="1"/>
              <a:t>Production</a:t>
            </a:r>
            <a:endParaRPr lang="pt-BR" sz="1400" b="1" dirty="0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64229367-A82B-6C19-0D0F-45354E41E8CB}"/>
              </a:ext>
            </a:extLst>
          </p:cNvPr>
          <p:cNvSpPr txBox="1"/>
          <p:nvPr/>
        </p:nvSpPr>
        <p:spPr>
          <a:xfrm>
            <a:off x="3959358" y="2139968"/>
            <a:ext cx="13802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Import</a:t>
            </a:r>
            <a:endParaRPr lang="pt-BR" sz="1400" b="1" dirty="0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27C1A0F0-C0D7-82EF-6052-52BE50D5C56F}"/>
              </a:ext>
            </a:extLst>
          </p:cNvPr>
          <p:cNvSpPr txBox="1"/>
          <p:nvPr/>
        </p:nvSpPr>
        <p:spPr>
          <a:xfrm>
            <a:off x="2451168" y="3850905"/>
            <a:ext cx="13802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Lot analysis </a:t>
            </a:r>
            <a:endParaRPr lang="pt-BR" sz="1400" dirty="0"/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7187E047-B72F-7DAE-6C17-88E1573D91E8}"/>
              </a:ext>
            </a:extLst>
          </p:cNvPr>
          <p:cNvSpPr txBox="1"/>
          <p:nvPr/>
        </p:nvSpPr>
        <p:spPr>
          <a:xfrm>
            <a:off x="1987925" y="5818457"/>
            <a:ext cx="2322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Delivery to the warehouse</a:t>
            </a:r>
            <a:endParaRPr lang="pt-BR" sz="1400" b="1" dirty="0"/>
          </a:p>
        </p:txBody>
      </p:sp>
      <p:sp>
        <p:nvSpPr>
          <p:cNvPr id="31" name="Seta: para a Direita 30">
            <a:extLst>
              <a:ext uri="{FF2B5EF4-FFF2-40B4-BE49-F238E27FC236}">
                <a16:creationId xmlns:a16="http://schemas.microsoft.com/office/drawing/2014/main" id="{9335943C-D48E-E3EF-3816-A3DB1D56C6F3}"/>
              </a:ext>
            </a:extLst>
          </p:cNvPr>
          <p:cNvSpPr/>
          <p:nvPr/>
        </p:nvSpPr>
        <p:spPr>
          <a:xfrm>
            <a:off x="3061538" y="1561694"/>
            <a:ext cx="422695" cy="186774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Seta: para a Direita 31">
            <a:extLst>
              <a:ext uri="{FF2B5EF4-FFF2-40B4-BE49-F238E27FC236}">
                <a16:creationId xmlns:a16="http://schemas.microsoft.com/office/drawing/2014/main" id="{5C3AF1CC-869C-57C8-10C1-83D4AD9C051B}"/>
              </a:ext>
            </a:extLst>
          </p:cNvPr>
          <p:cNvSpPr/>
          <p:nvPr/>
        </p:nvSpPr>
        <p:spPr>
          <a:xfrm rot="3573785">
            <a:off x="2276544" y="2582016"/>
            <a:ext cx="422695" cy="186774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Seta: para a Direita 32">
            <a:extLst>
              <a:ext uri="{FF2B5EF4-FFF2-40B4-BE49-F238E27FC236}">
                <a16:creationId xmlns:a16="http://schemas.microsoft.com/office/drawing/2014/main" id="{D0FCD95E-D6B8-4817-2290-0FDDD0F17468}"/>
              </a:ext>
            </a:extLst>
          </p:cNvPr>
          <p:cNvSpPr/>
          <p:nvPr/>
        </p:nvSpPr>
        <p:spPr>
          <a:xfrm rot="18026215" flipH="1">
            <a:off x="3454885" y="2569836"/>
            <a:ext cx="422695" cy="186774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Seta: para a Direita 33">
            <a:extLst>
              <a:ext uri="{FF2B5EF4-FFF2-40B4-BE49-F238E27FC236}">
                <a16:creationId xmlns:a16="http://schemas.microsoft.com/office/drawing/2014/main" id="{27C27B22-C7BD-6D54-6F3B-A791C161C9DB}"/>
              </a:ext>
            </a:extLst>
          </p:cNvPr>
          <p:cNvSpPr/>
          <p:nvPr/>
        </p:nvSpPr>
        <p:spPr>
          <a:xfrm rot="5400000">
            <a:off x="2836546" y="4277767"/>
            <a:ext cx="422695" cy="186774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Seta: para a Direita 34">
            <a:extLst>
              <a:ext uri="{FF2B5EF4-FFF2-40B4-BE49-F238E27FC236}">
                <a16:creationId xmlns:a16="http://schemas.microsoft.com/office/drawing/2014/main" id="{68933A2F-5200-4F5A-A54B-BE2916D4C065}"/>
              </a:ext>
            </a:extLst>
          </p:cNvPr>
          <p:cNvSpPr/>
          <p:nvPr/>
        </p:nvSpPr>
        <p:spPr>
          <a:xfrm>
            <a:off x="4203923" y="5113728"/>
            <a:ext cx="422695" cy="186774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8" name="Retângulo 77">
            <a:extLst>
              <a:ext uri="{FF2B5EF4-FFF2-40B4-BE49-F238E27FC236}">
                <a16:creationId xmlns:a16="http://schemas.microsoft.com/office/drawing/2014/main" id="{EAE9E0B0-CA8E-024F-73BD-3678302D50B0}"/>
              </a:ext>
            </a:extLst>
          </p:cNvPr>
          <p:cNvSpPr/>
          <p:nvPr/>
        </p:nvSpPr>
        <p:spPr>
          <a:xfrm>
            <a:off x="1214901" y="924572"/>
            <a:ext cx="5603342" cy="546628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9" name="CaixaDeTexto 78">
            <a:extLst>
              <a:ext uri="{FF2B5EF4-FFF2-40B4-BE49-F238E27FC236}">
                <a16:creationId xmlns:a16="http://schemas.microsoft.com/office/drawing/2014/main" id="{FD7F6A2B-1B4D-3A0C-86FF-FC447243A149}"/>
              </a:ext>
            </a:extLst>
          </p:cNvPr>
          <p:cNvSpPr txBox="1"/>
          <p:nvPr/>
        </p:nvSpPr>
        <p:spPr>
          <a:xfrm>
            <a:off x="8735800" y="797696"/>
            <a:ext cx="13802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Report</a:t>
            </a:r>
            <a:endParaRPr lang="pt-BR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3147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356D06E5-FB6D-FF1D-9365-7227C4B0832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99" y="48601"/>
            <a:ext cx="1187329" cy="1109726"/>
          </a:xfrm>
          <a:prstGeom prst="rect">
            <a:avLst/>
          </a:prstGeom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96475873-CFEE-C515-2250-66447C9A6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9121" y="16269"/>
            <a:ext cx="3842879" cy="181927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BA96AE7-DD7E-058A-C032-EEDCE3A900AB}"/>
              </a:ext>
            </a:extLst>
          </p:cNvPr>
          <p:cNvSpPr txBox="1"/>
          <p:nvPr/>
        </p:nvSpPr>
        <p:spPr>
          <a:xfrm>
            <a:off x="874216" y="161185"/>
            <a:ext cx="95925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a typeface="+mj-ea"/>
                <a:cs typeface="Helvetica" panose="020B0604020202020204" pitchFamily="34" charset="0"/>
              </a:rPr>
              <a:t>External Quality Assessment (EQA) program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8F70C60-D5B1-1B49-1A6D-BF3B1F3E23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81495" y="2275110"/>
            <a:ext cx="1782241" cy="7226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DBC01167-B277-FBA8-5B90-B6E0C33CF6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9282" y="1315708"/>
            <a:ext cx="2093637" cy="3220279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7" name="Elipse 36">
            <a:extLst>
              <a:ext uri="{FF2B5EF4-FFF2-40B4-BE49-F238E27FC236}">
                <a16:creationId xmlns:a16="http://schemas.microsoft.com/office/drawing/2014/main" id="{DF596C50-98B0-A951-0E97-800E356502CF}"/>
              </a:ext>
            </a:extLst>
          </p:cNvPr>
          <p:cNvSpPr/>
          <p:nvPr/>
        </p:nvSpPr>
        <p:spPr>
          <a:xfrm>
            <a:off x="228549" y="664630"/>
            <a:ext cx="452388" cy="4313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Picture 4" descr="https://logodownload.org/wp-content/uploads/2015/02/ufsc-logo-2.png">
            <a:extLst>
              <a:ext uri="{FF2B5EF4-FFF2-40B4-BE49-F238E27FC236}">
                <a16:creationId xmlns:a16="http://schemas.microsoft.com/office/drawing/2014/main" id="{CFDB7427-8695-5496-0989-AA9A28715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2283" y="3148944"/>
            <a:ext cx="1113117" cy="1097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1AC8FE1-C6EE-04C0-B3F1-F91BB7C958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569" y="3311465"/>
            <a:ext cx="1908243" cy="808110"/>
          </a:xfrm>
          <a:prstGeom prst="rect">
            <a:avLst/>
          </a:prstGeom>
        </p:spPr>
      </p:pic>
      <p:sp>
        <p:nvSpPr>
          <p:cNvPr id="6" name="Chave Direita 5">
            <a:extLst>
              <a:ext uri="{FF2B5EF4-FFF2-40B4-BE49-F238E27FC236}">
                <a16:creationId xmlns:a16="http://schemas.microsoft.com/office/drawing/2014/main" id="{B76D9B20-D09A-12ED-E58B-78D58F74187A}"/>
              </a:ext>
            </a:extLst>
          </p:cNvPr>
          <p:cNvSpPr/>
          <p:nvPr/>
        </p:nvSpPr>
        <p:spPr>
          <a:xfrm rot="5400000">
            <a:off x="2373354" y="1706017"/>
            <a:ext cx="347571" cy="2681691"/>
          </a:xfrm>
          <a:prstGeom prst="rightBrace">
            <a:avLst>
              <a:gd name="adj1" fmla="val 8333"/>
              <a:gd name="adj2" fmla="val 5213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Calibri (Corpo)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2373855-F5F8-E05D-684D-1AF017A442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3586" y="1046577"/>
            <a:ext cx="1660900" cy="1047816"/>
          </a:xfrm>
          <a:prstGeom prst="rect">
            <a:avLst/>
          </a:prstGeom>
        </p:spPr>
      </p:pic>
      <p:sp>
        <p:nvSpPr>
          <p:cNvPr id="10" name="Seta: para a Direita Listrada 9">
            <a:extLst>
              <a:ext uri="{FF2B5EF4-FFF2-40B4-BE49-F238E27FC236}">
                <a16:creationId xmlns:a16="http://schemas.microsoft.com/office/drawing/2014/main" id="{3A1BF68A-5C32-50FD-9147-AE84BF0BBB03}"/>
              </a:ext>
            </a:extLst>
          </p:cNvPr>
          <p:cNvSpPr/>
          <p:nvPr/>
        </p:nvSpPr>
        <p:spPr>
          <a:xfrm>
            <a:off x="3927801" y="3599218"/>
            <a:ext cx="838450" cy="249417"/>
          </a:xfrm>
          <a:prstGeom prst="stripedRightArrow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4" name="Imagem 13" descr="Seta, Gráfico de dispersão&#10;&#10;Descrição gerada automaticamente">
            <a:extLst>
              <a:ext uri="{FF2B5EF4-FFF2-40B4-BE49-F238E27FC236}">
                <a16:creationId xmlns:a16="http://schemas.microsoft.com/office/drawing/2014/main" id="{BCA178CD-09BA-62FC-B530-E3A452FB6A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1389" y="3236424"/>
            <a:ext cx="1793372" cy="940314"/>
          </a:xfrm>
          <a:prstGeom prst="rect">
            <a:avLst/>
          </a:prstGeom>
        </p:spPr>
      </p:pic>
      <p:cxnSp>
        <p:nvCxnSpPr>
          <p:cNvPr id="16" name="Conector: Angulado 15">
            <a:extLst>
              <a:ext uri="{FF2B5EF4-FFF2-40B4-BE49-F238E27FC236}">
                <a16:creationId xmlns:a16="http://schemas.microsoft.com/office/drawing/2014/main" id="{0F6560BF-6D3E-BCEB-CE42-4638D1A7A167}"/>
              </a:ext>
            </a:extLst>
          </p:cNvPr>
          <p:cNvCxnSpPr/>
          <p:nvPr/>
        </p:nvCxnSpPr>
        <p:spPr>
          <a:xfrm>
            <a:off x="1309081" y="2094393"/>
            <a:ext cx="705430" cy="370161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DB92913B-B451-B9BE-3127-F59A3C758873}"/>
              </a:ext>
            </a:extLst>
          </p:cNvPr>
          <p:cNvSpPr txBox="1"/>
          <p:nvPr/>
        </p:nvSpPr>
        <p:spPr>
          <a:xfrm>
            <a:off x="2915773" y="1048376"/>
            <a:ext cx="53480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/>
              <a:t>External</a:t>
            </a:r>
            <a:r>
              <a:rPr lang="pt-BR" sz="1600" dirty="0"/>
              <a:t> </a:t>
            </a:r>
            <a:r>
              <a:rPr lang="pt-BR" sz="1600" dirty="0" err="1"/>
              <a:t>Quality</a:t>
            </a:r>
            <a:r>
              <a:rPr lang="pt-BR" sz="1600" dirty="0"/>
              <a:t> Assessment - EQA (</a:t>
            </a:r>
            <a:r>
              <a:rPr lang="pt-BR" sz="1600" dirty="0" err="1"/>
              <a:t>since</a:t>
            </a:r>
            <a:r>
              <a:rPr lang="pt-BR" sz="1600" dirty="0"/>
              <a:t> 1997):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600" dirty="0"/>
              <a:t>HIV, HBV, HCV Viral </a:t>
            </a:r>
            <a:r>
              <a:rPr lang="pt-BR" sz="1600" dirty="0" err="1"/>
              <a:t>Load</a:t>
            </a:r>
            <a:r>
              <a:rPr lang="pt-BR" sz="1600" dirty="0"/>
              <a:t>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600" dirty="0"/>
              <a:t>CD4+ </a:t>
            </a:r>
            <a:r>
              <a:rPr lang="pt-BR" sz="1600" dirty="0" err="1"/>
              <a:t>test</a:t>
            </a:r>
            <a:r>
              <a:rPr lang="pt-BR" sz="1600" dirty="0"/>
              <a:t>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600" dirty="0"/>
              <a:t>CT/NG test.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98ADECF8-F799-D0F3-93DB-22795E0D199F}"/>
              </a:ext>
            </a:extLst>
          </p:cNvPr>
          <p:cNvSpPr txBox="1"/>
          <p:nvPr/>
        </p:nvSpPr>
        <p:spPr>
          <a:xfrm>
            <a:off x="3930720" y="2370002"/>
            <a:ext cx="32534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/>
              <a:t>EQA for RDT(</a:t>
            </a:r>
            <a:r>
              <a:rPr lang="pt-BR" sz="1600" dirty="0" err="1"/>
              <a:t>since</a:t>
            </a:r>
            <a:r>
              <a:rPr lang="pt-BR" sz="1600" dirty="0"/>
              <a:t> 2012):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600" dirty="0"/>
              <a:t>HIV, </a:t>
            </a:r>
            <a:r>
              <a:rPr lang="pt-BR" sz="1600" dirty="0" err="1"/>
              <a:t>syphilis</a:t>
            </a:r>
            <a:r>
              <a:rPr lang="pt-BR" sz="1600" dirty="0"/>
              <a:t> and HCV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950573A1-47BA-AA29-93BC-7F4B1BB9D184}"/>
              </a:ext>
            </a:extLst>
          </p:cNvPr>
          <p:cNvSpPr txBox="1"/>
          <p:nvPr/>
        </p:nvSpPr>
        <p:spPr>
          <a:xfrm>
            <a:off x="4684476" y="4074322"/>
            <a:ext cx="29869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dirty="0" err="1"/>
              <a:t>Laboratory</a:t>
            </a:r>
            <a:r>
              <a:rPr lang="pt-BR" sz="1200" dirty="0"/>
              <a:t> of Molecular </a:t>
            </a:r>
            <a:r>
              <a:rPr lang="pt-BR" sz="1200" dirty="0" err="1"/>
              <a:t>Biology</a:t>
            </a:r>
            <a:r>
              <a:rPr lang="pt-BR" sz="1200" dirty="0"/>
              <a:t>, </a:t>
            </a:r>
            <a:r>
              <a:rPr lang="pt-BR" sz="1200" dirty="0" err="1"/>
              <a:t>Microbiology</a:t>
            </a:r>
            <a:r>
              <a:rPr lang="pt-BR" sz="1200" dirty="0"/>
              <a:t> and </a:t>
            </a:r>
            <a:r>
              <a:rPr lang="pt-BR" sz="1200" dirty="0" err="1"/>
              <a:t>Serology</a:t>
            </a:r>
            <a:endParaRPr lang="pt-BR" sz="1200" dirty="0"/>
          </a:p>
        </p:txBody>
      </p:sp>
      <p:sp>
        <p:nvSpPr>
          <p:cNvPr id="22" name="Seta: para a Direita Listrada 21">
            <a:extLst>
              <a:ext uri="{FF2B5EF4-FFF2-40B4-BE49-F238E27FC236}">
                <a16:creationId xmlns:a16="http://schemas.microsoft.com/office/drawing/2014/main" id="{B30EF827-D170-B1CA-DD9E-250A53D32332}"/>
              </a:ext>
            </a:extLst>
          </p:cNvPr>
          <p:cNvSpPr/>
          <p:nvPr/>
        </p:nvSpPr>
        <p:spPr>
          <a:xfrm>
            <a:off x="7462061" y="3583795"/>
            <a:ext cx="838450" cy="249417"/>
          </a:xfrm>
          <a:prstGeom prst="stripedRightArrow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7A87832C-059E-9E76-9080-4A9B1B06D529}"/>
              </a:ext>
            </a:extLst>
          </p:cNvPr>
          <p:cNvSpPr txBox="1"/>
          <p:nvPr/>
        </p:nvSpPr>
        <p:spPr>
          <a:xfrm>
            <a:off x="2461386" y="6430741"/>
            <a:ext cx="6100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dirty="0">
                <a:latin typeface="+mj-lt"/>
              </a:rPr>
              <a:t>Site: </a:t>
            </a:r>
            <a:r>
              <a:rPr lang="pt-BR" sz="1800" dirty="0">
                <a:latin typeface="+mj-lt"/>
                <a:hlinkClick r:id="rId10"/>
              </a:rPr>
              <a:t>https://qualitr.paginas.ufsc.br</a:t>
            </a:r>
            <a:endParaRPr lang="pt-BR" sz="1800" dirty="0">
              <a:latin typeface="+mj-lt"/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EE68E32C-F316-EDB5-2C14-B913CB1AAB3B}"/>
              </a:ext>
            </a:extLst>
          </p:cNvPr>
          <p:cNvSpPr/>
          <p:nvPr/>
        </p:nvSpPr>
        <p:spPr>
          <a:xfrm>
            <a:off x="379540" y="4856222"/>
            <a:ext cx="8487141" cy="1323439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600" dirty="0">
                <a:latin typeface="+mj-lt"/>
              </a:rPr>
              <a:t>Allows the territory and health service coordinators to monitor the quality of rapid testing and promote corrective actions.</a:t>
            </a:r>
          </a:p>
          <a:p>
            <a:pPr lvl="0" algn="ctr">
              <a:defRPr/>
            </a:pPr>
            <a:endParaRPr lang="en-US" sz="1600" dirty="0">
              <a:latin typeface="+mj-lt"/>
            </a:endParaRPr>
          </a:p>
          <a:p>
            <a:pPr lvl="0" algn="ctr">
              <a:defRPr/>
            </a:pPr>
            <a:r>
              <a:rPr lang="en-US" sz="1600" dirty="0">
                <a:latin typeface="+mj-lt"/>
              </a:rPr>
              <a:t>This is a performance assessment in the execution of the RDT and is educational, non-punitive, free of charge and with certification after each round.</a:t>
            </a:r>
          </a:p>
        </p:txBody>
      </p:sp>
    </p:spTree>
    <p:extLst>
      <p:ext uri="{BB962C8B-B14F-4D97-AF65-F5344CB8AC3E}">
        <p14:creationId xmlns:p14="http://schemas.microsoft.com/office/powerpoint/2010/main" val="5096646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m 37">
            <a:extLst>
              <a:ext uri="{FF2B5EF4-FFF2-40B4-BE49-F238E27FC236}">
                <a16:creationId xmlns:a16="http://schemas.microsoft.com/office/drawing/2014/main" id="{96475873-CFEE-C515-2250-66447C9A6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9121" y="16269"/>
            <a:ext cx="3842879" cy="181927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BA96AE7-DD7E-058A-C032-EEDCE3A900AB}"/>
              </a:ext>
            </a:extLst>
          </p:cNvPr>
          <p:cNvSpPr txBox="1"/>
          <p:nvPr/>
        </p:nvSpPr>
        <p:spPr>
          <a:xfrm>
            <a:off x="1565508" y="135310"/>
            <a:ext cx="95925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a typeface="+mj-ea"/>
                <a:cs typeface="Helvetica" panose="020B0604020202020204" pitchFamily="34" charset="0"/>
              </a:rPr>
              <a:t>External Quality Assessment (EQA) program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87B3308-583E-1F54-38F8-8F9EE3DA29E4}"/>
              </a:ext>
            </a:extLst>
          </p:cNvPr>
          <p:cNvSpPr txBox="1"/>
          <p:nvPr/>
        </p:nvSpPr>
        <p:spPr>
          <a:xfrm>
            <a:off x="3773212" y="6232149"/>
            <a:ext cx="291243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" dirty="0">
                <a:hlinkClick r:id="rId4"/>
              </a:rPr>
              <a:t>https://www.gov.br/aids/pt-br/assuntos/noticias/2023/novembro/brasil-realiza-acoes-para-fortalecer-resposta-a-hiv-aids-hepatites-virais-e-outras-infeccoes-sexualmente-transmissiveis</a:t>
            </a:r>
            <a:r>
              <a:rPr lang="pt-BR" sz="500" dirty="0"/>
              <a:t> </a:t>
            </a:r>
          </a:p>
        </p:txBody>
      </p:sp>
      <p:pic>
        <p:nvPicPr>
          <p:cNvPr id="4098" name="Picture 2" descr="Acordo Mercosul permite intercâmbio de arquitetos e urbanistas na América  do Sul - CAU/RJ">
            <a:extLst>
              <a:ext uri="{FF2B5EF4-FFF2-40B4-BE49-F238E27FC236}">
                <a16:creationId xmlns:a16="http://schemas.microsoft.com/office/drawing/2014/main" id="{BA44587D-542B-CFA8-7560-7870EFF2E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5113" y="1120636"/>
            <a:ext cx="1511126" cy="10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ACA4575-9AA5-BA5D-2C4F-BADAC52316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658" y="1473141"/>
            <a:ext cx="3111171" cy="5269631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0F995943-3734-96B3-391B-360D5C3A30A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99" y="48601"/>
            <a:ext cx="1187329" cy="1109726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0B076D23-1C74-CBD3-26E7-C2414567A5A9}"/>
              </a:ext>
            </a:extLst>
          </p:cNvPr>
          <p:cNvSpPr/>
          <p:nvPr/>
        </p:nvSpPr>
        <p:spPr>
          <a:xfrm>
            <a:off x="228549" y="664630"/>
            <a:ext cx="452388" cy="4313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B7D11B3C-5959-C6E2-16C7-240DCC61A3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3212" y="2295629"/>
            <a:ext cx="2820043" cy="392321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FA61DDD-D697-0F18-B9A4-E5CACA30437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089" y="1005687"/>
            <a:ext cx="779940" cy="61552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623CDEE7-607E-20E5-7215-BAD2A695C19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638" y="1095966"/>
            <a:ext cx="2097727" cy="2783122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AE8D4B28-14D4-129E-AB1B-68535B197235}"/>
              </a:ext>
            </a:extLst>
          </p:cNvPr>
          <p:cNvSpPr txBox="1"/>
          <p:nvPr/>
        </p:nvSpPr>
        <p:spPr>
          <a:xfrm>
            <a:off x="6361769" y="3935350"/>
            <a:ext cx="2375575" cy="1569660"/>
          </a:xfrm>
          <a:prstGeom prst="rect">
            <a:avLst/>
          </a:prstGeom>
          <a:solidFill>
            <a:srgbClr val="F5DFF5"/>
          </a:solidFill>
          <a:ln>
            <a:noFill/>
          </a:ln>
        </p:spPr>
        <p:txBody>
          <a:bodyPr wrap="square">
            <a:spAutoFit/>
          </a:bodyPr>
          <a:lstStyle/>
          <a:p>
            <a:pPr algn="just" defTabSz="457200"/>
            <a:r>
              <a:rPr lang="en-US" sz="1600" b="1" dirty="0">
                <a:solidFill>
                  <a:prstClr val="black"/>
                </a:solidFill>
                <a:latin typeface="Calibri" panose="020F0502020204030204"/>
              </a:rPr>
              <a:t>It was possible to establish a unique protocol, considering the differences in reagents and instruments available in each country.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A1341D8E-5D01-26DB-231F-1950B21DF3E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805123">
            <a:off x="5703532" y="1448764"/>
            <a:ext cx="924375" cy="1041848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21F1498C-5526-2374-1B2A-249F47F5401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12535" y="1226035"/>
            <a:ext cx="7407927" cy="2139188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E66D5D2A-8FC4-644A-C59C-9EC25537BC79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4552" y="3665745"/>
            <a:ext cx="2971918" cy="1685962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2A5F1CDC-5238-8FB8-D584-8FBB82401BAA}"/>
              </a:ext>
            </a:extLst>
          </p:cNvPr>
          <p:cNvSpPr txBox="1"/>
          <p:nvPr/>
        </p:nvSpPr>
        <p:spPr>
          <a:xfrm>
            <a:off x="8965600" y="5324188"/>
            <a:ext cx="31098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ea typeface="+mj-ea"/>
                <a:cs typeface="Helvetica" panose="020B0604020202020204" pitchFamily="34" charset="0"/>
              </a:rPr>
              <a:t>Protocol implementation training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891323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7F7F1146-5132-23CC-CF34-1138A7510C6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2" y="72094"/>
            <a:ext cx="1187329" cy="110972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BA96AE7-DD7E-058A-C032-EEDCE3A900AB}"/>
              </a:ext>
            </a:extLst>
          </p:cNvPr>
          <p:cNvSpPr txBox="1"/>
          <p:nvPr/>
        </p:nvSpPr>
        <p:spPr>
          <a:xfrm>
            <a:off x="1203351" y="251899"/>
            <a:ext cx="95925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a typeface="+mj-ea"/>
                <a:cs typeface="Helvetica" panose="020B0604020202020204" pitchFamily="34" charset="0"/>
              </a:rPr>
              <a:t>Post-marketing evaluation</a:t>
            </a:r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DF596C50-98B0-A951-0E97-800E356502CF}"/>
              </a:ext>
            </a:extLst>
          </p:cNvPr>
          <p:cNvSpPr/>
          <p:nvPr/>
        </p:nvSpPr>
        <p:spPr>
          <a:xfrm>
            <a:off x="27572" y="251899"/>
            <a:ext cx="452388" cy="4313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F44659F-4E04-F780-6D23-85B9C0AA7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1806" y="2592696"/>
            <a:ext cx="4267097" cy="256821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A42784D-A701-9ED9-4AA8-D28667782CC8}"/>
              </a:ext>
            </a:extLst>
          </p:cNvPr>
          <p:cNvSpPr txBox="1"/>
          <p:nvPr/>
        </p:nvSpPr>
        <p:spPr>
          <a:xfrm>
            <a:off x="8804743" y="2241279"/>
            <a:ext cx="84051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ea typeface="+mj-ea"/>
                <a:cs typeface="Helvetica" panose="020B0604020202020204" pitchFamily="34" charset="0"/>
              </a:rPr>
              <a:t>HIV rapid tests - 2023</a:t>
            </a:r>
            <a:endParaRPr lang="pt-BR" dirty="0">
              <a:solidFill>
                <a:srgbClr val="002060"/>
              </a:solidFill>
            </a:endParaRPr>
          </a:p>
        </p:txBody>
      </p:sp>
      <p:pic>
        <p:nvPicPr>
          <p:cNvPr id="7" name="Imagem 6" descr="Uma imagem contendo Linha do tempo&#10;&#10;Descrição gerada automaticamente">
            <a:extLst>
              <a:ext uri="{FF2B5EF4-FFF2-40B4-BE49-F238E27FC236}">
                <a16:creationId xmlns:a16="http://schemas.microsoft.com/office/drawing/2014/main" id="{CC9673E0-3C25-2830-CDBB-FFA2218A78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766" y="1795242"/>
            <a:ext cx="3545332" cy="3734827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F1B0408-D0D3-7211-0438-01B3628FC012}"/>
              </a:ext>
            </a:extLst>
          </p:cNvPr>
          <p:cNvSpPr txBox="1"/>
          <p:nvPr/>
        </p:nvSpPr>
        <p:spPr>
          <a:xfrm>
            <a:off x="396140" y="1327931"/>
            <a:ext cx="30937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ea typeface="+mj-ea"/>
                <a:cs typeface="Helvetica" panose="020B0604020202020204" pitchFamily="34" charset="0"/>
              </a:rPr>
              <a:t>Form template to notify the nonconformities for professionals</a:t>
            </a:r>
            <a:endParaRPr lang="pt-BR" sz="1400" b="1" dirty="0"/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5617242F-B028-6AF1-1A7F-E3174B2B32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9988321"/>
              </p:ext>
            </p:extLst>
          </p:nvPr>
        </p:nvGraphicFramePr>
        <p:xfrm>
          <a:off x="2641600" y="975087"/>
          <a:ext cx="6417785" cy="47362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3506C276-4553-D189-35AD-2D0FD12C1C8A}"/>
              </a:ext>
            </a:extLst>
          </p:cNvPr>
          <p:cNvSpPr/>
          <p:nvPr/>
        </p:nvSpPr>
        <p:spPr>
          <a:xfrm rot="10800000">
            <a:off x="4200552" y="1851151"/>
            <a:ext cx="379068" cy="399318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80583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10323098" y="6296947"/>
            <a:ext cx="69824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D3949-D325-4C02-B6F3-CA7E3C2E1BD9}" type="slidenum">
              <a:rPr kumimoji="0" lang="pt-BR" sz="800" b="1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Roboto" panose="02000000000000000000" pitchFamily="2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Montserrat" panose="000005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3440" y="395271"/>
            <a:ext cx="524012" cy="531643"/>
          </a:xfrm>
          <a:prstGeom prst="rect">
            <a:avLst/>
          </a:prstGeom>
        </p:spPr>
      </p:pic>
      <p:cxnSp>
        <p:nvCxnSpPr>
          <p:cNvPr id="8" name="Conector reto 7"/>
          <p:cNvCxnSpPr/>
          <p:nvPr/>
        </p:nvCxnSpPr>
        <p:spPr>
          <a:xfrm>
            <a:off x="10973713" y="6424613"/>
            <a:ext cx="0" cy="92868"/>
          </a:xfrm>
          <a:prstGeom prst="line">
            <a:avLst/>
          </a:prstGeom>
          <a:ln cap="rnd"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ítulo 1">
            <a:extLst>
              <a:ext uri="{FF2B5EF4-FFF2-40B4-BE49-F238E27FC236}">
                <a16:creationId xmlns:a16="http://schemas.microsoft.com/office/drawing/2014/main" id="{F4028BF4-C9B6-4AB0-B640-681EEFAA4890}"/>
              </a:ext>
            </a:extLst>
          </p:cNvPr>
          <p:cNvSpPr txBox="1">
            <a:spLocks/>
          </p:cNvSpPr>
          <p:nvPr/>
        </p:nvSpPr>
        <p:spPr>
          <a:xfrm>
            <a:off x="1083803" y="125171"/>
            <a:ext cx="8229162" cy="54019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j-ea"/>
                <a:cs typeface="+mj-cs"/>
              </a:rPr>
              <a:t>Indicator </a:t>
            </a:r>
            <a:r>
              <a:rPr kumimoji="0" lang="pt-BR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j-ea"/>
                <a:cs typeface="+mj-cs"/>
              </a:rPr>
              <a:t>monitoring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j-ea"/>
                <a:cs typeface="+mj-cs"/>
              </a:rPr>
              <a:t> - </a:t>
            </a:r>
            <a:r>
              <a:rPr kumimoji="0" lang="pt-BR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j-ea"/>
                <a:cs typeface="+mj-cs"/>
              </a:rPr>
              <a:t>Interactive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j-ea"/>
                <a:cs typeface="+mj-cs"/>
              </a:rPr>
              <a:t> </a:t>
            </a:r>
            <a:r>
              <a:rPr kumimoji="0" lang="pt-BR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ontserrat"/>
                <a:ea typeface="+mj-ea"/>
                <a:cs typeface="+mj-cs"/>
              </a:rPr>
              <a:t>panel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Montserrat"/>
              <a:ea typeface="+mj-ea"/>
              <a:cs typeface="+mj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133C610-43E8-FC42-CD40-9255E6226D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594" y="926914"/>
            <a:ext cx="9839898" cy="5411593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922DE33-A4FF-8A97-0FF6-70FC067D7103}"/>
              </a:ext>
            </a:extLst>
          </p:cNvPr>
          <p:cNvSpPr txBox="1"/>
          <p:nvPr/>
        </p:nvSpPr>
        <p:spPr>
          <a:xfrm>
            <a:off x="4323523" y="789405"/>
            <a:ext cx="874800" cy="253916"/>
          </a:xfrm>
          <a:prstGeom prst="rect">
            <a:avLst/>
          </a:prstGeom>
          <a:solidFill>
            <a:srgbClr val="F98B00"/>
          </a:solidFill>
        </p:spPr>
        <p:txBody>
          <a:bodyPr wrap="square">
            <a:spAutoFit/>
          </a:bodyPr>
          <a:lstStyle/>
          <a:p>
            <a:pPr algn="ctr"/>
            <a:r>
              <a:rPr lang="pt-BR" sz="1050" dirty="0" err="1"/>
              <a:t>Performed</a:t>
            </a:r>
            <a:endParaRPr lang="pt-BR" sz="105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6C25943-5F34-AC80-78ED-E2F9FF1B376D}"/>
              </a:ext>
            </a:extLst>
          </p:cNvPr>
          <p:cNvSpPr txBox="1"/>
          <p:nvPr/>
        </p:nvSpPr>
        <p:spPr>
          <a:xfrm>
            <a:off x="5570886" y="789405"/>
            <a:ext cx="874800" cy="253916"/>
          </a:xfrm>
          <a:prstGeom prst="rect">
            <a:avLst/>
          </a:prstGeom>
          <a:solidFill>
            <a:srgbClr val="F98B00"/>
          </a:solidFill>
        </p:spPr>
        <p:txBody>
          <a:bodyPr wrap="square">
            <a:spAutoFit/>
          </a:bodyPr>
          <a:lstStyle/>
          <a:p>
            <a:pPr algn="ctr"/>
            <a:r>
              <a:rPr lang="pt-BR" sz="1050" dirty="0" err="1"/>
              <a:t>Reagents</a:t>
            </a:r>
            <a:endParaRPr lang="pt-BR" sz="105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7F22AD8-804F-6F00-92FC-EDD5EDC15B8D}"/>
              </a:ext>
            </a:extLst>
          </p:cNvPr>
          <p:cNvSpPr txBox="1"/>
          <p:nvPr/>
        </p:nvSpPr>
        <p:spPr>
          <a:xfrm>
            <a:off x="6697744" y="789405"/>
            <a:ext cx="874800" cy="253916"/>
          </a:xfrm>
          <a:prstGeom prst="rect">
            <a:avLst/>
          </a:prstGeom>
          <a:solidFill>
            <a:srgbClr val="F98B00"/>
          </a:solidFill>
        </p:spPr>
        <p:txBody>
          <a:bodyPr wrap="square">
            <a:spAutoFit/>
          </a:bodyPr>
          <a:lstStyle/>
          <a:p>
            <a:pPr algn="ctr"/>
            <a:r>
              <a:rPr lang="pt-BR" sz="1050" dirty="0" err="1"/>
              <a:t>Missed</a:t>
            </a:r>
            <a:endParaRPr lang="pt-BR" sz="1050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8E1ACA5-E5F1-357C-6334-E8B593C90A24}"/>
              </a:ext>
            </a:extLst>
          </p:cNvPr>
          <p:cNvSpPr txBox="1"/>
          <p:nvPr/>
        </p:nvSpPr>
        <p:spPr>
          <a:xfrm>
            <a:off x="7814241" y="789405"/>
            <a:ext cx="874800" cy="253916"/>
          </a:xfrm>
          <a:prstGeom prst="rect">
            <a:avLst/>
          </a:prstGeom>
          <a:solidFill>
            <a:srgbClr val="F98B00"/>
          </a:solidFill>
        </p:spPr>
        <p:txBody>
          <a:bodyPr wrap="square">
            <a:spAutoFit/>
          </a:bodyPr>
          <a:lstStyle/>
          <a:p>
            <a:pPr algn="ctr"/>
            <a:r>
              <a:rPr lang="pt-BR" sz="1050" dirty="0" err="1"/>
              <a:t>Invalids</a:t>
            </a:r>
            <a:endParaRPr lang="pt-BR" sz="1050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96B4F7D-99E8-E560-6BDA-E796C18B8A49}"/>
              </a:ext>
            </a:extLst>
          </p:cNvPr>
          <p:cNvSpPr txBox="1"/>
          <p:nvPr/>
        </p:nvSpPr>
        <p:spPr>
          <a:xfrm>
            <a:off x="4305006" y="3378794"/>
            <a:ext cx="1265880" cy="253916"/>
          </a:xfrm>
          <a:prstGeom prst="rect">
            <a:avLst/>
          </a:prstGeom>
          <a:solidFill>
            <a:srgbClr val="F98B00"/>
          </a:solidFill>
        </p:spPr>
        <p:txBody>
          <a:bodyPr wrap="square">
            <a:spAutoFit/>
          </a:bodyPr>
          <a:lstStyle/>
          <a:p>
            <a:pPr algn="ctr"/>
            <a:r>
              <a:rPr lang="pt-BR" sz="1050" dirty="0" err="1"/>
              <a:t>Institution</a:t>
            </a:r>
            <a:r>
              <a:rPr lang="pt-BR" sz="1050" dirty="0"/>
              <a:t> </a:t>
            </a:r>
            <a:r>
              <a:rPr lang="pt-BR" sz="1050" dirty="0" err="1"/>
              <a:t>name</a:t>
            </a:r>
            <a:endParaRPr lang="pt-BR" sz="1050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BCE3412-E716-D7B7-60B4-DD4EA538F478}"/>
              </a:ext>
            </a:extLst>
          </p:cNvPr>
          <p:cNvSpPr txBox="1"/>
          <p:nvPr/>
        </p:nvSpPr>
        <p:spPr>
          <a:xfrm>
            <a:off x="6180707" y="4225985"/>
            <a:ext cx="2070934" cy="253916"/>
          </a:xfrm>
          <a:prstGeom prst="rect">
            <a:avLst/>
          </a:prstGeom>
          <a:solidFill>
            <a:srgbClr val="F98B00"/>
          </a:solidFill>
        </p:spPr>
        <p:txBody>
          <a:bodyPr wrap="square">
            <a:spAutoFit/>
          </a:bodyPr>
          <a:lstStyle/>
          <a:p>
            <a:pPr algn="ctr"/>
            <a:r>
              <a:rPr lang="pt-BR" sz="1050" dirty="0" err="1"/>
              <a:t>Tests</a:t>
            </a:r>
            <a:r>
              <a:rPr lang="pt-BR" sz="1050" dirty="0"/>
              <a:t> </a:t>
            </a:r>
            <a:r>
              <a:rPr lang="pt-BR" sz="1050" dirty="0" err="1"/>
              <a:t>performed</a:t>
            </a:r>
            <a:r>
              <a:rPr lang="pt-BR" sz="1050" dirty="0"/>
              <a:t> per </a:t>
            </a:r>
            <a:r>
              <a:rPr lang="pt-BR" sz="1050" dirty="0" err="1"/>
              <a:t>month</a:t>
            </a:r>
            <a:endParaRPr lang="pt-BR" sz="1050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544A083-BD1E-9AF2-5536-4D12761C570E}"/>
              </a:ext>
            </a:extLst>
          </p:cNvPr>
          <p:cNvSpPr txBox="1"/>
          <p:nvPr/>
        </p:nvSpPr>
        <p:spPr>
          <a:xfrm>
            <a:off x="1833476" y="3175084"/>
            <a:ext cx="1265880" cy="253916"/>
          </a:xfrm>
          <a:prstGeom prst="rect">
            <a:avLst/>
          </a:prstGeom>
          <a:solidFill>
            <a:srgbClr val="F98B00"/>
          </a:solidFill>
        </p:spPr>
        <p:txBody>
          <a:bodyPr wrap="square">
            <a:spAutoFit/>
          </a:bodyPr>
          <a:lstStyle/>
          <a:p>
            <a:pPr algn="ctr"/>
            <a:r>
              <a:rPr lang="pt-BR" sz="1050" dirty="0" err="1"/>
              <a:t>Municipalities</a:t>
            </a:r>
            <a:endParaRPr lang="pt-BR" sz="1050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BAF329B-8533-230D-FE92-8D64FD882E55}"/>
              </a:ext>
            </a:extLst>
          </p:cNvPr>
          <p:cNvSpPr txBox="1"/>
          <p:nvPr/>
        </p:nvSpPr>
        <p:spPr>
          <a:xfrm>
            <a:off x="1833476" y="4609959"/>
            <a:ext cx="1265880" cy="253916"/>
          </a:xfrm>
          <a:prstGeom prst="rect">
            <a:avLst/>
          </a:prstGeom>
          <a:solidFill>
            <a:srgbClr val="F98B00"/>
          </a:solidFill>
        </p:spPr>
        <p:txBody>
          <a:bodyPr wrap="square">
            <a:spAutoFit/>
          </a:bodyPr>
          <a:lstStyle/>
          <a:p>
            <a:pPr algn="ctr"/>
            <a:r>
              <a:rPr lang="pt-BR" sz="1050" dirty="0"/>
              <a:t>Year</a:t>
            </a:r>
          </a:p>
        </p:txBody>
      </p:sp>
    </p:spTree>
    <p:extLst>
      <p:ext uri="{BB962C8B-B14F-4D97-AF65-F5344CB8AC3E}">
        <p14:creationId xmlns:p14="http://schemas.microsoft.com/office/powerpoint/2010/main" val="23832039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10323098" y="6296947"/>
            <a:ext cx="69824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D3949-D325-4C02-B6F3-CA7E3C2E1BD9}" type="slidenum">
              <a:rPr kumimoji="0" lang="pt-BR" sz="800" b="1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Roboto" panose="02000000000000000000" pitchFamily="2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Montserrat" panose="000005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3440" y="395271"/>
            <a:ext cx="524012" cy="531643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F4028BF4-C9B6-4AB0-B640-681EEFAA4890}"/>
              </a:ext>
            </a:extLst>
          </p:cNvPr>
          <p:cNvSpPr txBox="1">
            <a:spLocks/>
          </p:cNvSpPr>
          <p:nvPr/>
        </p:nvSpPr>
        <p:spPr>
          <a:xfrm>
            <a:off x="55918" y="258679"/>
            <a:ext cx="6844169" cy="54019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+mj-ea"/>
              <a:cs typeface="+mj-cs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ED2E123-CC18-1E05-37B1-D693E31EE8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9152" y="926914"/>
            <a:ext cx="4937715" cy="281891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68917F8-DB5B-1DD9-D258-E0793EDEC9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0519" y="1804728"/>
            <a:ext cx="4962329" cy="281891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0E1614C-3A9C-72D8-8EF5-941412DE8A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9152" y="3843157"/>
            <a:ext cx="4962329" cy="281891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0D5906C-4A9A-9EF9-7B02-82196E5628A4}"/>
              </a:ext>
            </a:extLst>
          </p:cNvPr>
          <p:cNvSpPr txBox="1"/>
          <p:nvPr/>
        </p:nvSpPr>
        <p:spPr>
          <a:xfrm>
            <a:off x="-1142284" y="130903"/>
            <a:ext cx="95925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a typeface="+mj-ea"/>
                <a:cs typeface="Helvetica" panose="020B0604020202020204" pitchFamily="34" charset="0"/>
              </a:rPr>
              <a:t>SISLOGLAB Guidelines</a:t>
            </a:r>
          </a:p>
        </p:txBody>
      </p:sp>
    </p:spTree>
    <p:extLst>
      <p:ext uri="{BB962C8B-B14F-4D97-AF65-F5344CB8AC3E}">
        <p14:creationId xmlns:p14="http://schemas.microsoft.com/office/powerpoint/2010/main" val="3945453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2"/>
          <p:cNvSpPr txBox="1"/>
          <p:nvPr/>
        </p:nvSpPr>
        <p:spPr>
          <a:xfrm>
            <a:off x="1279985" y="154244"/>
            <a:ext cx="88548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/>
            <a:r>
              <a:rPr lang="pt-BR" sz="3200" b="1" dirty="0">
                <a:solidFill>
                  <a:srgbClr val="183EFF"/>
                </a:solidFill>
                <a:latin typeface="Montserrat"/>
                <a:ea typeface="Montserrat"/>
                <a:cs typeface="Montserrat"/>
                <a:sym typeface="Montserrat"/>
              </a:rPr>
              <a:t>Background</a:t>
            </a:r>
            <a:endParaRPr sz="3200" b="1" dirty="0">
              <a:solidFill>
                <a:srgbClr val="183E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2" name="Google Shape;92;p22" descr="Vetores de Brasil O País Do Mapa e mais imagens de Brasil - Brasil, Mapa,  País - Área geográfica - iStoc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444" y="2846407"/>
            <a:ext cx="3473369" cy="3473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2" descr="Fundo Mapa Brasil Fotos, Vetores de Fundo de Mapa Brasil e Arquivos PSD  para Download Grátis | Pngtree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74"/>
          <a:stretch/>
        </p:blipFill>
        <p:spPr>
          <a:xfrm>
            <a:off x="118899" y="2728044"/>
            <a:ext cx="3532915" cy="3626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2" descr="Lista de municípios do Brasil – Wikipédia, a enciclopédia livr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3827" y="2791669"/>
            <a:ext cx="3386531" cy="3386531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2"/>
          <p:cNvSpPr txBox="1"/>
          <p:nvPr/>
        </p:nvSpPr>
        <p:spPr>
          <a:xfrm>
            <a:off x="741201" y="2199808"/>
            <a:ext cx="984000" cy="379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pt-BR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Federal</a:t>
            </a:r>
            <a:endParaRPr sz="1467"/>
          </a:p>
        </p:txBody>
      </p:sp>
      <p:sp>
        <p:nvSpPr>
          <p:cNvPr id="96" name="Google Shape;96;p22"/>
          <p:cNvSpPr txBox="1"/>
          <p:nvPr/>
        </p:nvSpPr>
        <p:spPr>
          <a:xfrm>
            <a:off x="363836" y="1901500"/>
            <a:ext cx="2430400" cy="379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pt-BR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 Federation Units</a:t>
            </a:r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22"/>
          <p:cNvSpPr txBox="1"/>
          <p:nvPr/>
        </p:nvSpPr>
        <p:spPr>
          <a:xfrm>
            <a:off x="363833" y="2584564"/>
            <a:ext cx="2430400" cy="379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pt-BR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5,570 municipalities</a:t>
            </a:r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" name="Google Shape;98;p22" descr="O SUS funcion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3947" y="541885"/>
            <a:ext cx="2217464" cy="16631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2"/>
          <p:cNvSpPr txBox="1"/>
          <p:nvPr/>
        </p:nvSpPr>
        <p:spPr>
          <a:xfrm>
            <a:off x="4329600" y="1056001"/>
            <a:ext cx="7862400" cy="3006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pt-BR" sz="2667" b="1" dirty="0">
                <a:solidFill>
                  <a:srgbClr val="403D39"/>
                </a:solidFill>
                <a:latin typeface="Montserrat"/>
                <a:ea typeface="Montserrat"/>
                <a:cs typeface="Montserrat"/>
                <a:sym typeface="Montserrat"/>
              </a:rPr>
              <a:t>Universal </a:t>
            </a:r>
            <a:r>
              <a:rPr lang="pt-BR" sz="2667" b="1" dirty="0" err="1">
                <a:solidFill>
                  <a:srgbClr val="403D39"/>
                </a:solidFill>
                <a:latin typeface="Montserrat"/>
                <a:ea typeface="Montserrat"/>
                <a:cs typeface="Montserrat"/>
                <a:sym typeface="Montserrat"/>
              </a:rPr>
              <a:t>health</a:t>
            </a:r>
            <a:r>
              <a:rPr lang="pt-BR" sz="2667" b="1" dirty="0">
                <a:solidFill>
                  <a:srgbClr val="403D39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2667" b="1" dirty="0" err="1">
                <a:solidFill>
                  <a:srgbClr val="403D39"/>
                </a:solidFill>
                <a:latin typeface="Montserrat"/>
                <a:ea typeface="Montserrat"/>
                <a:cs typeface="Montserrat"/>
                <a:sym typeface="Montserrat"/>
              </a:rPr>
              <a:t>coverage</a:t>
            </a:r>
            <a:r>
              <a:rPr lang="pt-BR" sz="2667" b="1" dirty="0">
                <a:solidFill>
                  <a:srgbClr val="403D39"/>
                </a:solidFill>
                <a:latin typeface="Montserrat"/>
                <a:ea typeface="Montserrat"/>
                <a:cs typeface="Montserrat"/>
                <a:sym typeface="Montserrat"/>
              </a:rPr>
              <a:t> and </a:t>
            </a:r>
            <a:r>
              <a:rPr lang="pt-BR" sz="2667" b="1" dirty="0" err="1">
                <a:solidFill>
                  <a:srgbClr val="403D39"/>
                </a:solidFill>
                <a:latin typeface="Montserrat"/>
                <a:ea typeface="Montserrat"/>
                <a:cs typeface="Montserrat"/>
                <a:sym typeface="Montserrat"/>
              </a:rPr>
              <a:t>comprehensive</a:t>
            </a:r>
            <a:r>
              <a:rPr lang="pt-BR" sz="2667" b="1" dirty="0">
                <a:solidFill>
                  <a:srgbClr val="403D39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2667" b="1" dirty="0" err="1">
                <a:solidFill>
                  <a:srgbClr val="403D39"/>
                </a:solidFill>
                <a:latin typeface="Montserrat"/>
                <a:ea typeface="Montserrat"/>
                <a:cs typeface="Montserrat"/>
                <a:sym typeface="Montserrat"/>
              </a:rPr>
              <a:t>care</a:t>
            </a:r>
            <a:r>
              <a:rPr lang="pt-BR" sz="2667" b="1" dirty="0">
                <a:solidFill>
                  <a:srgbClr val="403D39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2267" b="1" dirty="0">
              <a:solidFill>
                <a:srgbClr val="403D3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endParaRPr sz="2267" b="1" dirty="0">
              <a:solidFill>
                <a:srgbClr val="403D3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r>
              <a:rPr lang="pt-BR" sz="2267" b="1" dirty="0">
                <a:solidFill>
                  <a:srgbClr val="403D39"/>
                </a:solidFill>
                <a:latin typeface="Montserrat"/>
                <a:ea typeface="Montserrat"/>
                <a:cs typeface="Montserrat"/>
                <a:sym typeface="Montserrat"/>
              </a:rPr>
              <a:t>HIV: </a:t>
            </a:r>
            <a:endParaRPr sz="24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745048" lvl="1" indent="-313259">
              <a:buClr>
                <a:srgbClr val="403D39"/>
              </a:buClr>
              <a:buSzPts val="1700"/>
              <a:buFont typeface="Montserrat SemiBold"/>
              <a:buChar char="•"/>
            </a:pPr>
            <a:r>
              <a:rPr lang="pt-BR" sz="2267" dirty="0" err="1">
                <a:solidFill>
                  <a:srgbClr val="403D3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Prevention</a:t>
            </a:r>
            <a:r>
              <a:rPr lang="pt-BR" sz="2267" dirty="0">
                <a:solidFill>
                  <a:srgbClr val="403D3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pt-BR" sz="2267" dirty="0" err="1">
                <a:solidFill>
                  <a:srgbClr val="403D3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methods</a:t>
            </a:r>
            <a:r>
              <a:rPr lang="pt-BR" sz="2267" dirty="0">
                <a:solidFill>
                  <a:srgbClr val="403D3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;</a:t>
            </a:r>
            <a:endParaRPr sz="2400" dirty="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745048" lvl="1" indent="-313259">
              <a:buClr>
                <a:srgbClr val="403D39"/>
              </a:buClr>
              <a:buSzPts val="1700"/>
              <a:buFont typeface="Montserrat SemiBold"/>
              <a:buChar char="•"/>
            </a:pPr>
            <a:r>
              <a:rPr lang="pt-BR" sz="2267" dirty="0" err="1">
                <a:solidFill>
                  <a:srgbClr val="403D3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Rapid</a:t>
            </a:r>
            <a:r>
              <a:rPr lang="pt-BR" sz="2267" dirty="0">
                <a:solidFill>
                  <a:srgbClr val="403D3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pt-BR" sz="2267" dirty="0" err="1">
                <a:solidFill>
                  <a:srgbClr val="403D3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diagnostics</a:t>
            </a:r>
            <a:r>
              <a:rPr lang="pt-BR" sz="2267" dirty="0">
                <a:solidFill>
                  <a:srgbClr val="403D3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, Viral </a:t>
            </a:r>
            <a:r>
              <a:rPr lang="pt-BR" sz="2267" dirty="0" err="1">
                <a:solidFill>
                  <a:srgbClr val="403D3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Load</a:t>
            </a:r>
            <a:r>
              <a:rPr lang="pt-BR" sz="2267" dirty="0">
                <a:solidFill>
                  <a:srgbClr val="403D3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, CD4+ </a:t>
            </a:r>
            <a:r>
              <a:rPr lang="pt-BR" sz="2267" dirty="0" err="1">
                <a:solidFill>
                  <a:srgbClr val="403D3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count</a:t>
            </a:r>
            <a:r>
              <a:rPr lang="pt-BR" sz="2267" dirty="0">
                <a:solidFill>
                  <a:srgbClr val="403D3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, </a:t>
            </a:r>
            <a:r>
              <a:rPr lang="pt-BR" sz="2267" dirty="0" err="1">
                <a:solidFill>
                  <a:srgbClr val="403D3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genotyping</a:t>
            </a:r>
            <a:r>
              <a:rPr lang="pt-BR" sz="2267" dirty="0">
                <a:solidFill>
                  <a:srgbClr val="403D3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pt-BR" sz="2267" dirty="0" err="1">
                <a:solidFill>
                  <a:srgbClr val="403D3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tests</a:t>
            </a:r>
            <a:r>
              <a:rPr lang="pt-BR" sz="2267" dirty="0">
                <a:solidFill>
                  <a:srgbClr val="403D3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;</a:t>
            </a:r>
            <a:endParaRPr sz="2267" dirty="0">
              <a:solidFill>
                <a:srgbClr val="403D3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745048" lvl="1" indent="-313259">
              <a:buClr>
                <a:srgbClr val="C00000"/>
              </a:buClr>
              <a:buSzPts val="1700"/>
              <a:buFont typeface="Montserrat SemiBold"/>
              <a:buChar char="•"/>
            </a:pPr>
            <a:r>
              <a:rPr lang="pt-BR" sz="2267" dirty="0" err="1">
                <a:latin typeface="Montserrat SemiBold"/>
                <a:ea typeface="Montserrat SemiBold"/>
                <a:cs typeface="Montserrat SemiBold"/>
                <a:sym typeface="Montserrat SemiBold"/>
              </a:rPr>
              <a:t>ARTs</a:t>
            </a:r>
            <a:endParaRPr sz="2267" dirty="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100" name="Google Shape;100;p22"/>
          <p:cNvCxnSpPr/>
          <p:nvPr/>
        </p:nvCxnSpPr>
        <p:spPr>
          <a:xfrm rot="-5400000" flipH="1">
            <a:off x="7367733" y="4136033"/>
            <a:ext cx="1423600" cy="722400"/>
          </a:xfrm>
          <a:prstGeom prst="bentConnector3">
            <a:avLst>
              <a:gd name="adj1" fmla="val 50000"/>
            </a:avLst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01" name="Google Shape;101;p22"/>
          <p:cNvSpPr txBox="1"/>
          <p:nvPr/>
        </p:nvSpPr>
        <p:spPr>
          <a:xfrm>
            <a:off x="5757561" y="5388152"/>
            <a:ext cx="6070612" cy="790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287859" indent="-313259">
              <a:buClr>
                <a:schemeClr val="dk1"/>
              </a:buClr>
              <a:buSzPts val="1700"/>
              <a:buFont typeface="Montserrat"/>
              <a:buChar char="•"/>
            </a:pPr>
            <a:r>
              <a:rPr lang="pt-BR" sz="2267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136 sites </a:t>
            </a:r>
            <a:r>
              <a:rPr lang="pt-BR" sz="2267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that</a:t>
            </a:r>
            <a:r>
              <a:rPr lang="pt-BR" sz="2267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2267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perform</a:t>
            </a:r>
            <a:r>
              <a:rPr lang="pt-BR" sz="2267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HIV viral </a:t>
            </a:r>
            <a:r>
              <a:rPr lang="pt-BR" sz="2267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load</a:t>
            </a:r>
            <a:endParaRPr sz="2267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7859" indent="-313259">
              <a:buClr>
                <a:schemeClr val="dk1"/>
              </a:buClr>
              <a:buSzPts val="1700"/>
              <a:buFont typeface="Montserrat"/>
              <a:buChar char="•"/>
            </a:pPr>
            <a:r>
              <a:rPr lang="pt-BR" sz="2267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125 sites </a:t>
            </a:r>
            <a:r>
              <a:rPr lang="pt-BR" sz="2267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that</a:t>
            </a:r>
            <a:r>
              <a:rPr lang="pt-BR" sz="2267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2267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perform</a:t>
            </a:r>
            <a:r>
              <a:rPr lang="pt-BR" sz="2267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CD4+ </a:t>
            </a:r>
            <a:r>
              <a:rPr lang="pt-BR" sz="2267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count</a:t>
            </a:r>
            <a:endParaRPr sz="2267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2" name="Google Shape;102;p22"/>
          <p:cNvSpPr/>
          <p:nvPr/>
        </p:nvSpPr>
        <p:spPr>
          <a:xfrm>
            <a:off x="3437543" y="1322515"/>
            <a:ext cx="636104" cy="23853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28EF17A0-27C1-ED2D-D775-BE5469BD10E1}"/>
              </a:ext>
            </a:extLst>
          </p:cNvPr>
          <p:cNvSpPr txBox="1"/>
          <p:nvPr/>
        </p:nvSpPr>
        <p:spPr>
          <a:xfrm>
            <a:off x="1471248" y="2351782"/>
            <a:ext cx="92495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i="1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pt-BR" sz="32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  <a:r>
              <a:rPr lang="pt-BR" sz="32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32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performed</a:t>
            </a:r>
            <a:r>
              <a:rPr lang="pt-BR" sz="32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32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without</a:t>
            </a:r>
            <a:r>
              <a:rPr lang="pt-BR" sz="32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32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quality</a:t>
            </a:r>
            <a:r>
              <a:rPr lang="pt-BR" sz="32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32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pt-BR" sz="3200" b="1" i="1" dirty="0">
                <a:latin typeface="Calibri" panose="020F0502020204030204" pitchFamily="34" charset="0"/>
                <a:cs typeface="Calibri" panose="020F0502020204030204" pitchFamily="34" charset="0"/>
              </a:rPr>
              <a:t> more </a:t>
            </a:r>
            <a:r>
              <a:rPr lang="pt-BR" sz="32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dangerous</a:t>
            </a:r>
            <a:r>
              <a:rPr lang="pt-BR" sz="32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32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pt-BR" sz="32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32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health</a:t>
            </a:r>
            <a:r>
              <a:rPr lang="pt-BR" sz="32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32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than</a:t>
            </a:r>
            <a:r>
              <a:rPr lang="pt-BR" sz="3200" b="1" i="1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pt-BR" sz="32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  <a:r>
              <a:rPr lang="pt-BR" sz="32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32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pt-BR" sz="32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32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performed</a:t>
            </a:r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0652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4EFDD8DB-FB76-59B2-E6ED-6315736410BF}"/>
              </a:ext>
            </a:extLst>
          </p:cNvPr>
          <p:cNvSpPr txBox="1"/>
          <p:nvPr/>
        </p:nvSpPr>
        <p:spPr>
          <a:xfrm>
            <a:off x="2748298" y="1425635"/>
            <a:ext cx="66954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7030A0"/>
                </a:solidFill>
                <a:latin typeface="Montserrat" panose="00000500000000000000" pitchFamily="2" charset="0"/>
              </a:rPr>
              <a:t>alisson.bigolin@aids.gov.br</a:t>
            </a:r>
          </a:p>
          <a:p>
            <a:pPr algn="ctr"/>
            <a:r>
              <a:rPr lang="pt-BR" sz="3200" b="1" dirty="0">
                <a:solidFill>
                  <a:srgbClr val="7030A0"/>
                </a:solidFill>
                <a:latin typeface="Montserrat" panose="00000500000000000000" pitchFamily="2" charset="0"/>
              </a:rPr>
              <a:t>diagnostico@aids.gov.br</a:t>
            </a:r>
          </a:p>
        </p:txBody>
      </p:sp>
    </p:spTree>
    <p:extLst>
      <p:ext uri="{BB962C8B-B14F-4D97-AF65-F5344CB8AC3E}">
        <p14:creationId xmlns:p14="http://schemas.microsoft.com/office/powerpoint/2010/main" val="693657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3"/>
          <p:cNvSpPr/>
          <p:nvPr/>
        </p:nvSpPr>
        <p:spPr>
          <a:xfrm>
            <a:off x="-60827" y="96083"/>
            <a:ext cx="10299200" cy="7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r>
              <a:rPr lang="pt-BR" sz="3600" b="1">
                <a:solidFill>
                  <a:srgbClr val="183EFF"/>
                </a:solidFill>
                <a:latin typeface="Montserrat"/>
                <a:ea typeface="Montserrat"/>
                <a:cs typeface="Montserrat"/>
                <a:sym typeface="Montserrat"/>
              </a:rPr>
              <a:t>HIV infection diagnosis guidelines</a:t>
            </a:r>
            <a:endParaRPr sz="3600" b="1">
              <a:solidFill>
                <a:srgbClr val="183E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9" name="Google Shape;109;p23"/>
          <p:cNvSpPr/>
          <p:nvPr/>
        </p:nvSpPr>
        <p:spPr>
          <a:xfrm>
            <a:off x="2331217" y="1418603"/>
            <a:ext cx="247651" cy="257175"/>
          </a:xfrm>
          <a:prstGeom prst="plus">
            <a:avLst>
              <a:gd name="adj" fmla="val 40385"/>
            </a:avLst>
          </a:prstGeom>
          <a:solidFill>
            <a:srgbClr val="C00000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0" name="Google Shape;110;p23"/>
          <p:cNvSpPr/>
          <p:nvPr/>
        </p:nvSpPr>
        <p:spPr>
          <a:xfrm>
            <a:off x="4687850" y="2669336"/>
            <a:ext cx="504825" cy="276225"/>
          </a:xfrm>
          <a:prstGeom prst="mathEqual">
            <a:avLst>
              <a:gd name="adj1" fmla="val 23520"/>
              <a:gd name="adj2" fmla="val 11760"/>
            </a:avLst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1" name="Google Shape;111;p23"/>
          <p:cNvSpPr/>
          <p:nvPr/>
        </p:nvSpPr>
        <p:spPr>
          <a:xfrm>
            <a:off x="5339242" y="2561508"/>
            <a:ext cx="1513519" cy="430761"/>
          </a:xfrm>
          <a:prstGeom prst="rect">
            <a:avLst/>
          </a:prstGeom>
          <a:solidFill>
            <a:srgbClr val="FEE2E4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r>
              <a:rPr lang="pt-BR" sz="10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HIV positive sample</a:t>
            </a:r>
            <a:endParaRPr sz="1067" baseline="30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2" name="Google Shape;112;p23"/>
          <p:cNvSpPr/>
          <p:nvPr/>
        </p:nvSpPr>
        <p:spPr>
          <a:xfrm>
            <a:off x="2262393" y="2608651"/>
            <a:ext cx="361336" cy="336476"/>
          </a:xfrm>
          <a:prstGeom prst="plus">
            <a:avLst>
              <a:gd name="adj" fmla="val 38150"/>
            </a:avLst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3" name="Google Shape;113;p23"/>
          <p:cNvSpPr/>
          <p:nvPr/>
        </p:nvSpPr>
        <p:spPr>
          <a:xfrm>
            <a:off x="408408" y="2608651"/>
            <a:ext cx="1751161" cy="362309"/>
          </a:xfrm>
          <a:prstGeom prst="rect">
            <a:avLst/>
          </a:prstGeom>
          <a:solidFill>
            <a:srgbClr val="FFC000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r>
              <a:rPr lang="pt-B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Positive</a:t>
            </a:r>
            <a:endParaRPr sz="1467"/>
          </a:p>
        </p:txBody>
      </p:sp>
      <p:sp>
        <p:nvSpPr>
          <p:cNvPr id="114" name="Google Shape;114;p23"/>
          <p:cNvSpPr/>
          <p:nvPr/>
        </p:nvSpPr>
        <p:spPr>
          <a:xfrm>
            <a:off x="2726556" y="2600423"/>
            <a:ext cx="1751161" cy="362309"/>
          </a:xfrm>
          <a:prstGeom prst="rect">
            <a:avLst/>
          </a:prstGeom>
          <a:solidFill>
            <a:srgbClr val="FFC000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r>
              <a:rPr lang="pt-B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Positive</a:t>
            </a:r>
            <a:endParaRPr sz="1467"/>
          </a:p>
        </p:txBody>
      </p:sp>
      <p:sp>
        <p:nvSpPr>
          <p:cNvPr id="115" name="Google Shape;115;p23"/>
          <p:cNvSpPr/>
          <p:nvPr/>
        </p:nvSpPr>
        <p:spPr>
          <a:xfrm>
            <a:off x="367012" y="993171"/>
            <a:ext cx="1584000" cy="1526400"/>
          </a:xfrm>
          <a:prstGeom prst="ellipse">
            <a:avLst/>
          </a:prstGeom>
          <a:solidFill>
            <a:srgbClr val="FFBDBD"/>
          </a:solidFill>
          <a:ln w="12700" cap="flat" cmpd="sng">
            <a:solidFill>
              <a:srgbClr val="C0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/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/>
            <a:br>
              <a:rPr lang="pt-BR" sz="10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pt-BR" sz="10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pt-BR" sz="10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sz="10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Anti-HIV Rapid Test</a:t>
            </a:r>
            <a:endParaRPr sz="1467"/>
          </a:p>
          <a:p>
            <a:pPr algn="ctr"/>
            <a:r>
              <a:rPr lang="pt-BR" sz="10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(RDT1)</a:t>
            </a:r>
            <a:endParaRPr sz="1467"/>
          </a:p>
          <a:p>
            <a:pPr algn="ctr"/>
            <a:endParaRPr sz="1067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16" name="Google Shape;116;p23"/>
          <p:cNvGrpSpPr/>
          <p:nvPr/>
        </p:nvGrpSpPr>
        <p:grpSpPr>
          <a:xfrm>
            <a:off x="950937" y="1140837"/>
            <a:ext cx="475923" cy="547683"/>
            <a:chOff x="4397946" y="2668573"/>
            <a:chExt cx="770168" cy="788799"/>
          </a:xfrm>
        </p:grpSpPr>
        <p:sp>
          <p:nvSpPr>
            <p:cNvPr id="117" name="Google Shape;117;p23"/>
            <p:cNvSpPr/>
            <p:nvPr/>
          </p:nvSpPr>
          <p:spPr>
            <a:xfrm>
              <a:off x="4499669" y="3244070"/>
              <a:ext cx="56022" cy="56018"/>
            </a:xfrm>
            <a:custGeom>
              <a:avLst/>
              <a:gdLst/>
              <a:ahLst/>
              <a:cxnLst/>
              <a:rect l="l" t="t" r="r" b="b"/>
              <a:pathLst>
                <a:path w="56022" h="56018" extrusionOk="0">
                  <a:moveTo>
                    <a:pt x="21401" y="55090"/>
                  </a:moveTo>
                  <a:cubicBezTo>
                    <a:pt x="6209" y="52148"/>
                    <a:pt x="-3702" y="37453"/>
                    <a:pt x="-769" y="22267"/>
                  </a:cubicBezTo>
                  <a:cubicBezTo>
                    <a:pt x="2164" y="7084"/>
                    <a:pt x="16862" y="-2843"/>
                    <a:pt x="32054" y="100"/>
                  </a:cubicBezTo>
                  <a:cubicBezTo>
                    <a:pt x="47246" y="3042"/>
                    <a:pt x="57158" y="17737"/>
                    <a:pt x="54225" y="32923"/>
                  </a:cubicBezTo>
                  <a:cubicBezTo>
                    <a:pt x="54194" y="33025"/>
                    <a:pt x="54194" y="33127"/>
                    <a:pt x="54163" y="33229"/>
                  </a:cubicBezTo>
                  <a:cubicBezTo>
                    <a:pt x="51075" y="48251"/>
                    <a:pt x="36470" y="57993"/>
                    <a:pt x="21401" y="5509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endPara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8" name="Google Shape;118;p23"/>
            <p:cNvSpPr/>
            <p:nvPr/>
          </p:nvSpPr>
          <p:spPr>
            <a:xfrm>
              <a:off x="4397946" y="3143430"/>
              <a:ext cx="563399" cy="313942"/>
            </a:xfrm>
            <a:custGeom>
              <a:avLst/>
              <a:gdLst/>
              <a:ahLst/>
              <a:cxnLst/>
              <a:rect l="l" t="t" r="r" b="b"/>
              <a:pathLst>
                <a:path w="563399" h="313942" extrusionOk="0">
                  <a:moveTo>
                    <a:pt x="168052" y="17767"/>
                  </a:moveTo>
                  <a:cubicBezTo>
                    <a:pt x="285820" y="41759"/>
                    <a:pt x="403620" y="65535"/>
                    <a:pt x="521296" y="89990"/>
                  </a:cubicBezTo>
                  <a:cubicBezTo>
                    <a:pt x="548129" y="95549"/>
                    <a:pt x="566378" y="124358"/>
                    <a:pt x="561252" y="151963"/>
                  </a:cubicBezTo>
                  <a:cubicBezTo>
                    <a:pt x="553841" y="192043"/>
                    <a:pt x="545782" y="231989"/>
                    <a:pt x="537075" y="271800"/>
                  </a:cubicBezTo>
                  <a:cubicBezTo>
                    <a:pt x="530714" y="300076"/>
                    <a:pt x="502985" y="318127"/>
                    <a:pt x="474547" y="312498"/>
                  </a:cubicBezTo>
                  <a:cubicBezTo>
                    <a:pt x="330439" y="283080"/>
                    <a:pt x="186362" y="253511"/>
                    <a:pt x="42254" y="223785"/>
                  </a:cubicBezTo>
                  <a:cubicBezTo>
                    <a:pt x="12673" y="217610"/>
                    <a:pt x="-5947" y="189819"/>
                    <a:pt x="-265" y="158941"/>
                  </a:cubicBezTo>
                  <a:cubicBezTo>
                    <a:pt x="6868" y="120569"/>
                    <a:pt x="14587" y="82293"/>
                    <a:pt x="22894" y="44106"/>
                  </a:cubicBezTo>
                  <a:cubicBezTo>
                    <a:pt x="28606" y="14345"/>
                    <a:pt x="57384" y="-5142"/>
                    <a:pt x="87151" y="580"/>
                  </a:cubicBezTo>
                  <a:cubicBezTo>
                    <a:pt x="87614" y="673"/>
                    <a:pt x="88108" y="772"/>
                    <a:pt x="88571" y="876"/>
                  </a:cubicBezTo>
                  <a:cubicBezTo>
                    <a:pt x="105647" y="4180"/>
                    <a:pt x="122537" y="8102"/>
                    <a:pt x="139644" y="11746"/>
                  </a:cubicBezTo>
                  <a:cubicBezTo>
                    <a:pt x="133993" y="20407"/>
                    <a:pt x="127169" y="28234"/>
                    <a:pt x="119357" y="34997"/>
                  </a:cubicBezTo>
                  <a:cubicBezTo>
                    <a:pt x="108426" y="32434"/>
                    <a:pt x="97742" y="29500"/>
                    <a:pt x="86564" y="27432"/>
                  </a:cubicBezTo>
                  <a:cubicBezTo>
                    <a:pt x="64702" y="23325"/>
                    <a:pt x="52599" y="31569"/>
                    <a:pt x="47843" y="53925"/>
                  </a:cubicBezTo>
                  <a:cubicBezTo>
                    <a:pt x="40618" y="88261"/>
                    <a:pt x="33763" y="122690"/>
                    <a:pt x="26970" y="157120"/>
                  </a:cubicBezTo>
                  <a:cubicBezTo>
                    <a:pt x="21967" y="182594"/>
                    <a:pt x="29594" y="194513"/>
                    <a:pt x="54760" y="199669"/>
                  </a:cubicBezTo>
                  <a:cubicBezTo>
                    <a:pt x="193927" y="228346"/>
                    <a:pt x="333125" y="256908"/>
                    <a:pt x="472354" y="285356"/>
                  </a:cubicBezTo>
                  <a:cubicBezTo>
                    <a:pt x="496563" y="290296"/>
                    <a:pt x="508389" y="282268"/>
                    <a:pt x="513515" y="258060"/>
                  </a:cubicBezTo>
                  <a:cubicBezTo>
                    <a:pt x="520586" y="224239"/>
                    <a:pt x="527441" y="190384"/>
                    <a:pt x="534018" y="156502"/>
                  </a:cubicBezTo>
                  <a:cubicBezTo>
                    <a:pt x="539174" y="130009"/>
                    <a:pt x="531640" y="118707"/>
                    <a:pt x="505270" y="113273"/>
                  </a:cubicBezTo>
                  <a:cubicBezTo>
                    <a:pt x="402354" y="92090"/>
                    <a:pt x="299406" y="70979"/>
                    <a:pt x="196490" y="49942"/>
                  </a:cubicBezTo>
                  <a:cubicBezTo>
                    <a:pt x="190314" y="48707"/>
                    <a:pt x="184324" y="48058"/>
                    <a:pt x="178241" y="47132"/>
                  </a:cubicBezTo>
                  <a:cubicBezTo>
                    <a:pt x="173578" y="37803"/>
                    <a:pt x="170213" y="27898"/>
                    <a:pt x="168175" y="1767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endPara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9" name="Google Shape;119;p23"/>
            <p:cNvSpPr/>
            <p:nvPr/>
          </p:nvSpPr>
          <p:spPr>
            <a:xfrm>
              <a:off x="4470234" y="3219850"/>
              <a:ext cx="115142" cy="108418"/>
            </a:xfrm>
            <a:custGeom>
              <a:avLst/>
              <a:gdLst/>
              <a:ahLst/>
              <a:cxnLst/>
              <a:rect l="l" t="t" r="r" b="b"/>
              <a:pathLst>
                <a:path w="115142" h="108418" extrusionOk="0">
                  <a:moveTo>
                    <a:pt x="28141" y="10359"/>
                  </a:moveTo>
                  <a:cubicBezTo>
                    <a:pt x="10294" y="27064"/>
                    <a:pt x="4303" y="47104"/>
                    <a:pt x="12054" y="66496"/>
                  </a:cubicBezTo>
                  <a:cubicBezTo>
                    <a:pt x="19372" y="84775"/>
                    <a:pt x="32958" y="95830"/>
                    <a:pt x="52504" y="97744"/>
                  </a:cubicBezTo>
                  <a:cubicBezTo>
                    <a:pt x="72791" y="99548"/>
                    <a:pt x="91966" y="88203"/>
                    <a:pt x="100180" y="69553"/>
                  </a:cubicBezTo>
                  <a:cubicBezTo>
                    <a:pt x="106788" y="56751"/>
                    <a:pt x="106479" y="41491"/>
                    <a:pt x="99408" y="28948"/>
                  </a:cubicBezTo>
                  <a:lnTo>
                    <a:pt x="106849" y="18882"/>
                  </a:lnTo>
                  <a:cubicBezTo>
                    <a:pt x="122288" y="55534"/>
                    <a:pt x="111759" y="88820"/>
                    <a:pt x="79862" y="103055"/>
                  </a:cubicBezTo>
                  <a:cubicBezTo>
                    <a:pt x="53091" y="114937"/>
                    <a:pt x="21687" y="104769"/>
                    <a:pt x="6959" y="79465"/>
                  </a:cubicBezTo>
                  <a:cubicBezTo>
                    <a:pt x="-9098" y="52014"/>
                    <a:pt x="-1224" y="19839"/>
                    <a:pt x="26474" y="-417"/>
                  </a:cubicBezTo>
                  <a:cubicBezTo>
                    <a:pt x="29191" y="2671"/>
                    <a:pt x="28450" y="6623"/>
                    <a:pt x="28141" y="1035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endPara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0" name="Google Shape;120;p23"/>
            <p:cNvSpPr/>
            <p:nvPr/>
          </p:nvSpPr>
          <p:spPr>
            <a:xfrm>
              <a:off x="4633120" y="3261714"/>
              <a:ext cx="254846" cy="111310"/>
            </a:xfrm>
            <a:custGeom>
              <a:avLst/>
              <a:gdLst/>
              <a:ahLst/>
              <a:cxnLst/>
              <a:rect l="l" t="t" r="r" b="b"/>
              <a:pathLst>
                <a:path w="254846" h="111310" extrusionOk="0">
                  <a:moveTo>
                    <a:pt x="117868" y="86264"/>
                  </a:moveTo>
                  <a:cubicBezTo>
                    <a:pt x="82112" y="78946"/>
                    <a:pt x="46416" y="71165"/>
                    <a:pt x="10536" y="64650"/>
                  </a:cubicBezTo>
                  <a:cubicBezTo>
                    <a:pt x="-611" y="62581"/>
                    <a:pt x="-3019" y="58258"/>
                    <a:pt x="-209" y="47728"/>
                  </a:cubicBezTo>
                  <a:cubicBezTo>
                    <a:pt x="3280" y="34636"/>
                    <a:pt x="5627" y="21204"/>
                    <a:pt x="7942" y="7803"/>
                  </a:cubicBezTo>
                  <a:cubicBezTo>
                    <a:pt x="9178" y="732"/>
                    <a:pt x="11988" y="-1460"/>
                    <a:pt x="19306" y="22"/>
                  </a:cubicBezTo>
                  <a:cubicBezTo>
                    <a:pt x="94648" y="15686"/>
                    <a:pt x="170021" y="31126"/>
                    <a:pt x="245456" y="46339"/>
                  </a:cubicBezTo>
                  <a:cubicBezTo>
                    <a:pt x="252805" y="47821"/>
                    <a:pt x="254936" y="51156"/>
                    <a:pt x="252744" y="57980"/>
                  </a:cubicBezTo>
                  <a:cubicBezTo>
                    <a:pt x="252589" y="58530"/>
                    <a:pt x="252496" y="59086"/>
                    <a:pt x="252404" y="59648"/>
                  </a:cubicBezTo>
                  <a:cubicBezTo>
                    <a:pt x="248729" y="76167"/>
                    <a:pt x="250211" y="98801"/>
                    <a:pt x="240053" y="107509"/>
                  </a:cubicBezTo>
                  <a:cubicBezTo>
                    <a:pt x="229245" y="116772"/>
                    <a:pt x="208588" y="104421"/>
                    <a:pt x="192254" y="101333"/>
                  </a:cubicBezTo>
                  <a:cubicBezTo>
                    <a:pt x="167366" y="96886"/>
                    <a:pt x="142849" y="91328"/>
                    <a:pt x="117930" y="8623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endPara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1" name="Google Shape;121;p23"/>
            <p:cNvSpPr/>
            <p:nvPr/>
          </p:nvSpPr>
          <p:spPr>
            <a:xfrm>
              <a:off x="4695168" y="3228479"/>
              <a:ext cx="17793" cy="30651"/>
            </a:xfrm>
            <a:custGeom>
              <a:avLst/>
              <a:gdLst/>
              <a:ahLst/>
              <a:cxnLst/>
              <a:rect l="l" t="t" r="r" b="b"/>
              <a:pathLst>
                <a:path w="17793" h="30651" extrusionOk="0">
                  <a:moveTo>
                    <a:pt x="177" y="14081"/>
                  </a:moveTo>
                  <a:cubicBezTo>
                    <a:pt x="3574" y="8245"/>
                    <a:pt x="177" y="-3087"/>
                    <a:pt x="11170" y="155"/>
                  </a:cubicBezTo>
                  <a:cubicBezTo>
                    <a:pt x="21143" y="3089"/>
                    <a:pt x="14258" y="11673"/>
                    <a:pt x="13362" y="17262"/>
                  </a:cubicBezTo>
                  <a:cubicBezTo>
                    <a:pt x="12590" y="22171"/>
                    <a:pt x="14937" y="32022"/>
                    <a:pt x="4655" y="29953"/>
                  </a:cubicBezTo>
                  <a:cubicBezTo>
                    <a:pt x="-6986" y="27575"/>
                    <a:pt x="2493" y="18867"/>
                    <a:pt x="177" y="14081"/>
                  </a:cubicBezTo>
                </a:path>
              </a:pathLst>
            </a:custGeom>
            <a:solidFill>
              <a:srgbClr val="EC6556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endPara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2" name="Google Shape;122;p23"/>
            <p:cNvSpPr/>
            <p:nvPr/>
          </p:nvSpPr>
          <p:spPr>
            <a:xfrm>
              <a:off x="4831473" y="3256645"/>
              <a:ext cx="18145" cy="30475"/>
            </a:xfrm>
            <a:custGeom>
              <a:avLst/>
              <a:gdLst/>
              <a:ahLst/>
              <a:cxnLst/>
              <a:rect l="l" t="t" r="r" b="b"/>
              <a:pathLst>
                <a:path w="18145" h="30475" extrusionOk="0">
                  <a:moveTo>
                    <a:pt x="14743" y="16793"/>
                  </a:moveTo>
                  <a:cubicBezTo>
                    <a:pt x="11840" y="21548"/>
                    <a:pt x="15545" y="31491"/>
                    <a:pt x="5479" y="29885"/>
                  </a:cubicBezTo>
                  <a:cubicBezTo>
                    <a:pt x="-6316" y="28002"/>
                    <a:pt x="662" y="19047"/>
                    <a:pt x="1805" y="13860"/>
                  </a:cubicBezTo>
                  <a:cubicBezTo>
                    <a:pt x="2947" y="8672"/>
                    <a:pt x="-48" y="-2536"/>
                    <a:pt x="11068" y="-66"/>
                  </a:cubicBezTo>
                  <a:cubicBezTo>
                    <a:pt x="22184" y="2404"/>
                    <a:pt x="13693" y="11050"/>
                    <a:pt x="14743" y="16793"/>
                  </a:cubicBezTo>
                </a:path>
              </a:pathLst>
            </a:custGeom>
            <a:solidFill>
              <a:srgbClr val="EC6556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endPara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3" name="Google Shape;123;p23"/>
            <p:cNvSpPr/>
            <p:nvPr/>
          </p:nvSpPr>
          <p:spPr>
            <a:xfrm>
              <a:off x="4763338" y="3242505"/>
              <a:ext cx="17814" cy="30304"/>
            </a:xfrm>
            <a:custGeom>
              <a:avLst/>
              <a:gdLst/>
              <a:ahLst/>
              <a:cxnLst/>
              <a:rect l="l" t="t" r="r" b="b"/>
              <a:pathLst>
                <a:path w="17814" h="30304" extrusionOk="0">
                  <a:moveTo>
                    <a:pt x="15039" y="16174"/>
                  </a:moveTo>
                  <a:cubicBezTo>
                    <a:pt x="11365" y="21423"/>
                    <a:pt x="15502" y="31613"/>
                    <a:pt x="5220" y="29637"/>
                  </a:cubicBezTo>
                  <a:cubicBezTo>
                    <a:pt x="-6051" y="27445"/>
                    <a:pt x="526" y="18799"/>
                    <a:pt x="1576" y="13457"/>
                  </a:cubicBezTo>
                  <a:cubicBezTo>
                    <a:pt x="2626" y="8115"/>
                    <a:pt x="94" y="-2816"/>
                    <a:pt x="11272" y="56"/>
                  </a:cubicBezTo>
                  <a:cubicBezTo>
                    <a:pt x="22450" y="2927"/>
                    <a:pt x="11828" y="11481"/>
                    <a:pt x="15039" y="16174"/>
                  </a:cubicBezTo>
                </a:path>
              </a:pathLst>
            </a:custGeom>
            <a:solidFill>
              <a:srgbClr val="EB5B4D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endPara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4" name="Google Shape;124;p23"/>
            <p:cNvSpPr/>
            <p:nvPr/>
          </p:nvSpPr>
          <p:spPr>
            <a:xfrm>
              <a:off x="4492085" y="3119875"/>
              <a:ext cx="98182" cy="140283"/>
            </a:xfrm>
            <a:custGeom>
              <a:avLst/>
              <a:gdLst/>
              <a:ahLst/>
              <a:cxnLst/>
              <a:rect l="l" t="t" r="r" b="b"/>
              <a:pathLst>
                <a:path w="98182" h="140283" extrusionOk="0">
                  <a:moveTo>
                    <a:pt x="12928" y="53704"/>
                  </a:moveTo>
                  <a:cubicBezTo>
                    <a:pt x="20154" y="44290"/>
                    <a:pt x="26020" y="33893"/>
                    <a:pt x="30312" y="22826"/>
                  </a:cubicBezTo>
                  <a:cubicBezTo>
                    <a:pt x="35654" y="17512"/>
                    <a:pt x="39545" y="10907"/>
                    <a:pt x="41583" y="3651"/>
                  </a:cubicBezTo>
                  <a:cubicBezTo>
                    <a:pt x="44671" y="3651"/>
                    <a:pt x="45196" y="-3049"/>
                    <a:pt x="49580" y="748"/>
                  </a:cubicBezTo>
                  <a:lnTo>
                    <a:pt x="64000" y="22610"/>
                  </a:lnTo>
                  <a:cubicBezTo>
                    <a:pt x="68694" y="33587"/>
                    <a:pt x="74869" y="43870"/>
                    <a:pt x="82342" y="53179"/>
                  </a:cubicBezTo>
                  <a:cubicBezTo>
                    <a:pt x="92377" y="69637"/>
                    <a:pt x="100869" y="86497"/>
                    <a:pt x="94940" y="106722"/>
                  </a:cubicBezTo>
                  <a:lnTo>
                    <a:pt x="88919" y="119783"/>
                  </a:lnTo>
                  <a:lnTo>
                    <a:pt x="73480" y="134697"/>
                  </a:lnTo>
                  <a:cubicBezTo>
                    <a:pt x="54953" y="141521"/>
                    <a:pt x="36426" y="142540"/>
                    <a:pt x="18733" y="131918"/>
                  </a:cubicBezTo>
                  <a:lnTo>
                    <a:pt x="3943" y="116078"/>
                  </a:lnTo>
                  <a:cubicBezTo>
                    <a:pt x="3418" y="111817"/>
                    <a:pt x="3325" y="107401"/>
                    <a:pt x="-504" y="104406"/>
                  </a:cubicBezTo>
                  <a:cubicBezTo>
                    <a:pt x="-3592" y="85570"/>
                    <a:pt x="2831" y="69174"/>
                    <a:pt x="12835" y="53735"/>
                  </a:cubicBezTo>
                </a:path>
              </a:pathLst>
            </a:custGeom>
            <a:solidFill>
              <a:srgbClr val="EA5042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endPara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5" name="Google Shape;125;p23"/>
            <p:cNvSpPr/>
            <p:nvPr/>
          </p:nvSpPr>
          <p:spPr>
            <a:xfrm>
              <a:off x="4482823" y="2668573"/>
              <a:ext cx="685291" cy="512526"/>
            </a:xfrm>
            <a:custGeom>
              <a:avLst/>
              <a:gdLst/>
              <a:ahLst/>
              <a:cxnLst/>
              <a:rect l="l" t="t" r="r" b="b"/>
              <a:pathLst>
                <a:path w="685291" h="512526" extrusionOk="0">
                  <a:moveTo>
                    <a:pt x="216321" y="164699"/>
                  </a:moveTo>
                  <a:lnTo>
                    <a:pt x="216321" y="165440"/>
                  </a:lnTo>
                  <a:cubicBezTo>
                    <a:pt x="197794" y="165440"/>
                    <a:pt x="179452" y="165440"/>
                    <a:pt x="160987" y="165440"/>
                  </a:cubicBezTo>
                  <a:cubicBezTo>
                    <a:pt x="131931" y="165625"/>
                    <a:pt x="102844" y="165913"/>
                    <a:pt x="73757" y="166305"/>
                  </a:cubicBezTo>
                  <a:cubicBezTo>
                    <a:pt x="67458" y="166153"/>
                    <a:pt x="61159" y="166453"/>
                    <a:pt x="54921" y="167200"/>
                  </a:cubicBezTo>
                  <a:cubicBezTo>
                    <a:pt x="33523" y="170970"/>
                    <a:pt x="19164" y="191285"/>
                    <a:pt x="22746" y="212714"/>
                  </a:cubicBezTo>
                  <a:cubicBezTo>
                    <a:pt x="26822" y="231862"/>
                    <a:pt x="43527" y="245695"/>
                    <a:pt x="63104" y="246125"/>
                  </a:cubicBezTo>
                  <a:cubicBezTo>
                    <a:pt x="78543" y="246125"/>
                    <a:pt x="93982" y="245754"/>
                    <a:pt x="109421" y="245600"/>
                  </a:cubicBezTo>
                  <a:lnTo>
                    <a:pt x="275112" y="243994"/>
                  </a:lnTo>
                  <a:cubicBezTo>
                    <a:pt x="281597" y="243883"/>
                    <a:pt x="286970" y="249061"/>
                    <a:pt x="287062" y="255558"/>
                  </a:cubicBezTo>
                  <a:cubicBezTo>
                    <a:pt x="287186" y="262055"/>
                    <a:pt x="281998" y="267412"/>
                    <a:pt x="275514" y="267523"/>
                  </a:cubicBezTo>
                  <a:cubicBezTo>
                    <a:pt x="270388" y="267677"/>
                    <a:pt x="265232" y="267739"/>
                    <a:pt x="260075" y="267770"/>
                  </a:cubicBezTo>
                  <a:cubicBezTo>
                    <a:pt x="242783" y="267955"/>
                    <a:pt x="225523" y="268048"/>
                    <a:pt x="208231" y="268326"/>
                  </a:cubicBezTo>
                  <a:cubicBezTo>
                    <a:pt x="206687" y="268341"/>
                    <a:pt x="205205" y="269030"/>
                    <a:pt x="204217" y="270209"/>
                  </a:cubicBezTo>
                  <a:cubicBezTo>
                    <a:pt x="199430" y="277308"/>
                    <a:pt x="197300" y="285874"/>
                    <a:pt x="198226" y="294387"/>
                  </a:cubicBezTo>
                  <a:cubicBezTo>
                    <a:pt x="200171" y="315625"/>
                    <a:pt x="218297" y="331694"/>
                    <a:pt x="239603" y="331101"/>
                  </a:cubicBezTo>
                  <a:cubicBezTo>
                    <a:pt x="268319" y="330916"/>
                    <a:pt x="297036" y="330545"/>
                    <a:pt x="325753" y="330329"/>
                  </a:cubicBezTo>
                  <a:cubicBezTo>
                    <a:pt x="332206" y="329748"/>
                    <a:pt x="337919" y="334510"/>
                    <a:pt x="338474" y="340966"/>
                  </a:cubicBezTo>
                  <a:cubicBezTo>
                    <a:pt x="338505" y="341291"/>
                    <a:pt x="338536" y="341615"/>
                    <a:pt x="338536" y="341939"/>
                  </a:cubicBezTo>
                  <a:cubicBezTo>
                    <a:pt x="338598" y="348522"/>
                    <a:pt x="333318" y="353917"/>
                    <a:pt x="326740" y="353988"/>
                  </a:cubicBezTo>
                  <a:cubicBezTo>
                    <a:pt x="326555" y="353991"/>
                    <a:pt x="326370" y="353988"/>
                    <a:pt x="326185" y="353982"/>
                  </a:cubicBezTo>
                  <a:cubicBezTo>
                    <a:pt x="322201" y="353982"/>
                    <a:pt x="318249" y="354136"/>
                    <a:pt x="314266" y="354198"/>
                  </a:cubicBezTo>
                  <a:cubicBezTo>
                    <a:pt x="295739" y="354198"/>
                    <a:pt x="277367" y="354476"/>
                    <a:pt x="258932" y="354784"/>
                  </a:cubicBezTo>
                  <a:cubicBezTo>
                    <a:pt x="257296" y="354889"/>
                    <a:pt x="255783" y="355686"/>
                    <a:pt x="254764" y="356977"/>
                  </a:cubicBezTo>
                  <a:cubicBezTo>
                    <a:pt x="240344" y="380506"/>
                    <a:pt x="253035" y="414719"/>
                    <a:pt x="283789" y="416788"/>
                  </a:cubicBezTo>
                  <a:cubicBezTo>
                    <a:pt x="293917" y="417467"/>
                    <a:pt x="304107" y="416788"/>
                    <a:pt x="314235" y="416788"/>
                  </a:cubicBezTo>
                  <a:cubicBezTo>
                    <a:pt x="334831" y="416602"/>
                    <a:pt x="355488" y="416377"/>
                    <a:pt x="376238" y="416108"/>
                  </a:cubicBezTo>
                  <a:cubicBezTo>
                    <a:pt x="383001" y="415704"/>
                    <a:pt x="388837" y="420829"/>
                    <a:pt x="389299" y="427595"/>
                  </a:cubicBezTo>
                  <a:cubicBezTo>
                    <a:pt x="389578" y="434138"/>
                    <a:pt x="384514" y="439668"/>
                    <a:pt x="377967" y="439946"/>
                  </a:cubicBezTo>
                  <a:cubicBezTo>
                    <a:pt x="377628" y="439961"/>
                    <a:pt x="377288" y="439961"/>
                    <a:pt x="376948" y="439946"/>
                  </a:cubicBezTo>
                  <a:cubicBezTo>
                    <a:pt x="351474" y="440215"/>
                    <a:pt x="326030" y="440462"/>
                    <a:pt x="300587" y="440687"/>
                  </a:cubicBezTo>
                  <a:cubicBezTo>
                    <a:pt x="298148" y="440687"/>
                    <a:pt x="297129" y="441212"/>
                    <a:pt x="296820" y="443775"/>
                  </a:cubicBezTo>
                  <a:cubicBezTo>
                    <a:pt x="295029" y="460894"/>
                    <a:pt x="304323" y="477253"/>
                    <a:pt x="319978" y="484441"/>
                  </a:cubicBezTo>
                  <a:cubicBezTo>
                    <a:pt x="328964" y="488486"/>
                    <a:pt x="338320" y="488301"/>
                    <a:pt x="347769" y="488208"/>
                  </a:cubicBezTo>
                  <a:cubicBezTo>
                    <a:pt x="392604" y="487622"/>
                    <a:pt x="437315" y="487282"/>
                    <a:pt x="482273" y="486788"/>
                  </a:cubicBezTo>
                  <a:cubicBezTo>
                    <a:pt x="495458" y="486788"/>
                    <a:pt x="508674" y="486603"/>
                    <a:pt x="521828" y="485769"/>
                  </a:cubicBezTo>
                  <a:cubicBezTo>
                    <a:pt x="543844" y="484660"/>
                    <a:pt x="565366" y="478636"/>
                    <a:pt x="584758" y="468138"/>
                  </a:cubicBezTo>
                  <a:cubicBezTo>
                    <a:pt x="613999" y="452050"/>
                    <a:pt x="632896" y="427039"/>
                    <a:pt x="645093" y="396377"/>
                  </a:cubicBezTo>
                  <a:cubicBezTo>
                    <a:pt x="655283" y="369955"/>
                    <a:pt x="660501" y="341880"/>
                    <a:pt x="660532" y="313562"/>
                  </a:cubicBezTo>
                  <a:cubicBezTo>
                    <a:pt x="661057" y="294439"/>
                    <a:pt x="657660" y="275412"/>
                    <a:pt x="650589" y="257642"/>
                  </a:cubicBezTo>
                  <a:cubicBezTo>
                    <a:pt x="640060" y="233072"/>
                    <a:pt x="624498" y="210982"/>
                    <a:pt x="604921" y="192798"/>
                  </a:cubicBezTo>
                  <a:cubicBezTo>
                    <a:pt x="586672" y="175760"/>
                    <a:pt x="566539" y="160889"/>
                    <a:pt x="544863" y="148488"/>
                  </a:cubicBezTo>
                  <a:cubicBezTo>
                    <a:pt x="503610" y="123952"/>
                    <a:pt x="463808" y="97033"/>
                    <a:pt x="425674" y="67866"/>
                  </a:cubicBezTo>
                  <a:cubicBezTo>
                    <a:pt x="409494" y="55514"/>
                    <a:pt x="393221" y="43163"/>
                    <a:pt x="375034" y="33900"/>
                  </a:cubicBezTo>
                  <a:cubicBezTo>
                    <a:pt x="364597" y="28558"/>
                    <a:pt x="353821" y="24019"/>
                    <a:pt x="341871" y="23432"/>
                  </a:cubicBezTo>
                  <a:cubicBezTo>
                    <a:pt x="326895" y="22756"/>
                    <a:pt x="313525" y="32668"/>
                    <a:pt x="309788" y="47177"/>
                  </a:cubicBezTo>
                  <a:cubicBezTo>
                    <a:pt x="307380" y="56441"/>
                    <a:pt x="310036" y="65179"/>
                    <a:pt x="314019" y="73454"/>
                  </a:cubicBezTo>
                  <a:cubicBezTo>
                    <a:pt x="321121" y="87813"/>
                    <a:pt x="330971" y="100649"/>
                    <a:pt x="342982" y="111249"/>
                  </a:cubicBezTo>
                  <a:cubicBezTo>
                    <a:pt x="354562" y="121810"/>
                    <a:pt x="366944" y="131443"/>
                    <a:pt x="379079" y="141386"/>
                  </a:cubicBezTo>
                  <a:cubicBezTo>
                    <a:pt x="383309" y="144403"/>
                    <a:pt x="385224" y="149705"/>
                    <a:pt x="383927" y="154726"/>
                  </a:cubicBezTo>
                  <a:cubicBezTo>
                    <a:pt x="382352" y="159839"/>
                    <a:pt x="377535" y="163257"/>
                    <a:pt x="372193" y="163063"/>
                  </a:cubicBezTo>
                  <a:cubicBezTo>
                    <a:pt x="364381" y="163063"/>
                    <a:pt x="356569" y="163402"/>
                    <a:pt x="348757" y="163464"/>
                  </a:cubicBezTo>
                  <a:lnTo>
                    <a:pt x="216321" y="164792"/>
                  </a:lnTo>
                  <a:moveTo>
                    <a:pt x="337548" y="139564"/>
                  </a:moveTo>
                  <a:cubicBezTo>
                    <a:pt x="329149" y="130795"/>
                    <a:pt x="320750" y="122643"/>
                    <a:pt x="313062" y="113843"/>
                  </a:cubicBezTo>
                  <a:cubicBezTo>
                    <a:pt x="301452" y="101269"/>
                    <a:pt x="292806" y="86284"/>
                    <a:pt x="287680" y="69965"/>
                  </a:cubicBezTo>
                  <a:cubicBezTo>
                    <a:pt x="276718" y="32263"/>
                    <a:pt x="308152" y="-4914"/>
                    <a:pt x="346842" y="26"/>
                  </a:cubicBezTo>
                  <a:cubicBezTo>
                    <a:pt x="365554" y="2682"/>
                    <a:pt x="383402" y="9623"/>
                    <a:pt x="398995" y="20313"/>
                  </a:cubicBezTo>
                  <a:cubicBezTo>
                    <a:pt x="416071" y="31615"/>
                    <a:pt x="432560" y="43812"/>
                    <a:pt x="449018" y="56008"/>
                  </a:cubicBezTo>
                  <a:cubicBezTo>
                    <a:pt x="486071" y="83450"/>
                    <a:pt x="524360" y="108924"/>
                    <a:pt x="563853" y="132432"/>
                  </a:cubicBezTo>
                  <a:cubicBezTo>
                    <a:pt x="594484" y="150128"/>
                    <a:pt x="621626" y="173265"/>
                    <a:pt x="643951" y="200703"/>
                  </a:cubicBezTo>
                  <a:cubicBezTo>
                    <a:pt x="662509" y="223207"/>
                    <a:pt x="675230" y="249929"/>
                    <a:pt x="681004" y="278516"/>
                  </a:cubicBezTo>
                  <a:cubicBezTo>
                    <a:pt x="684000" y="295461"/>
                    <a:pt x="684741" y="312722"/>
                    <a:pt x="683289" y="329866"/>
                  </a:cubicBezTo>
                  <a:cubicBezTo>
                    <a:pt x="681900" y="351869"/>
                    <a:pt x="677700" y="373601"/>
                    <a:pt x="670753" y="394524"/>
                  </a:cubicBezTo>
                  <a:cubicBezTo>
                    <a:pt x="660007" y="426113"/>
                    <a:pt x="643426" y="453810"/>
                    <a:pt x="617210" y="474807"/>
                  </a:cubicBezTo>
                  <a:cubicBezTo>
                    <a:pt x="596831" y="490904"/>
                    <a:pt x="572808" y="501752"/>
                    <a:pt x="547272" y="506396"/>
                  </a:cubicBezTo>
                  <a:cubicBezTo>
                    <a:pt x="530968" y="509292"/>
                    <a:pt x="514417" y="510678"/>
                    <a:pt x="497867" y="510533"/>
                  </a:cubicBezTo>
                  <a:lnTo>
                    <a:pt x="394518" y="511491"/>
                  </a:lnTo>
                  <a:cubicBezTo>
                    <a:pt x="375497" y="511676"/>
                    <a:pt x="356446" y="512139"/>
                    <a:pt x="337425" y="512108"/>
                  </a:cubicBezTo>
                  <a:cubicBezTo>
                    <a:pt x="305589" y="512349"/>
                    <a:pt x="278417" y="489240"/>
                    <a:pt x="273507" y="457794"/>
                  </a:cubicBezTo>
                  <a:cubicBezTo>
                    <a:pt x="273013" y="451729"/>
                    <a:pt x="273013" y="445640"/>
                    <a:pt x="273507" y="439575"/>
                  </a:cubicBezTo>
                  <a:cubicBezTo>
                    <a:pt x="255474" y="435802"/>
                    <a:pt x="240190" y="423902"/>
                    <a:pt x="232131" y="407339"/>
                  </a:cubicBezTo>
                  <a:cubicBezTo>
                    <a:pt x="223824" y="390838"/>
                    <a:pt x="222867" y="371610"/>
                    <a:pt x="229444" y="354352"/>
                  </a:cubicBezTo>
                  <a:cubicBezTo>
                    <a:pt x="209651" y="350739"/>
                    <a:pt x="194119" y="341105"/>
                    <a:pt x="183775" y="323814"/>
                  </a:cubicBezTo>
                  <a:cubicBezTo>
                    <a:pt x="173678" y="307297"/>
                    <a:pt x="171702" y="287084"/>
                    <a:pt x="178341" y="268913"/>
                  </a:cubicBezTo>
                  <a:cubicBezTo>
                    <a:pt x="170374" y="268913"/>
                    <a:pt x="162902" y="268913"/>
                    <a:pt x="155244" y="268913"/>
                  </a:cubicBezTo>
                  <a:cubicBezTo>
                    <a:pt x="124891" y="269221"/>
                    <a:pt x="94507" y="269932"/>
                    <a:pt x="64154" y="269777"/>
                  </a:cubicBezTo>
                  <a:cubicBezTo>
                    <a:pt x="40964" y="270268"/>
                    <a:pt x="19319" y="258121"/>
                    <a:pt x="7678" y="238065"/>
                  </a:cubicBezTo>
                  <a:cubicBezTo>
                    <a:pt x="-9922" y="209905"/>
                    <a:pt x="-659" y="171153"/>
                    <a:pt x="27254" y="153120"/>
                  </a:cubicBezTo>
                  <a:cubicBezTo>
                    <a:pt x="37722" y="146345"/>
                    <a:pt x="49919" y="142732"/>
                    <a:pt x="62394" y="142714"/>
                  </a:cubicBezTo>
                  <a:cubicBezTo>
                    <a:pt x="83298" y="142467"/>
                    <a:pt x="104172" y="142313"/>
                    <a:pt x="125076" y="142096"/>
                  </a:cubicBezTo>
                  <a:lnTo>
                    <a:pt x="255752" y="140707"/>
                  </a:lnTo>
                  <a:lnTo>
                    <a:pt x="312845" y="140089"/>
                  </a:lnTo>
                  <a:lnTo>
                    <a:pt x="334923" y="139750"/>
                  </a:lnTo>
                  <a:cubicBezTo>
                    <a:pt x="335788" y="139750"/>
                    <a:pt x="336683" y="139533"/>
                    <a:pt x="337641" y="1394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endPara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26" name="Google Shape;126;p23"/>
          <p:cNvSpPr/>
          <p:nvPr/>
        </p:nvSpPr>
        <p:spPr>
          <a:xfrm>
            <a:off x="6984473" y="2607993"/>
            <a:ext cx="683491" cy="351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23"/>
          <p:cNvSpPr/>
          <p:nvPr/>
        </p:nvSpPr>
        <p:spPr>
          <a:xfrm>
            <a:off x="7732103" y="1969635"/>
            <a:ext cx="1584000" cy="1526400"/>
          </a:xfrm>
          <a:prstGeom prst="ellipse">
            <a:avLst/>
          </a:prstGeom>
          <a:solidFill>
            <a:srgbClr val="C4E0B2"/>
          </a:solidFill>
          <a:ln w="12700" cap="flat" cmpd="sng">
            <a:solidFill>
              <a:srgbClr val="548135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/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/>
            <a:br>
              <a:rPr lang="pt-BR" sz="10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pt-BR" sz="10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pt-BR" sz="10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sz="10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Immediate blood collection for VL and CD4 </a:t>
            </a:r>
            <a:endParaRPr sz="1467"/>
          </a:p>
          <a:p>
            <a:pPr algn="ctr"/>
            <a:endParaRPr sz="1067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8" name="Google Shape;128;p23"/>
          <p:cNvSpPr/>
          <p:nvPr/>
        </p:nvSpPr>
        <p:spPr>
          <a:xfrm>
            <a:off x="4887800" y="3608233"/>
            <a:ext cx="4862000" cy="1526400"/>
          </a:xfrm>
          <a:prstGeom prst="rect">
            <a:avLst/>
          </a:prstGeom>
          <a:solidFill>
            <a:srgbClr val="FFC000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marL="84665" indent="-118530">
              <a:buClr>
                <a:schemeClr val="dk1"/>
              </a:buClr>
              <a:buSzPts val="1200"/>
              <a:buFont typeface="Arial"/>
              <a:buChar char="•"/>
            </a:pPr>
            <a:r>
              <a:rPr lang="pt-B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Diagnostic complementation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84665" indent="-16933">
              <a:buClr>
                <a:schemeClr val="dk1"/>
              </a:buClr>
              <a:buSzPts val="800"/>
            </a:pP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84665" indent="-118530">
              <a:buClr>
                <a:schemeClr val="dk1"/>
              </a:buClr>
              <a:buSzPts val="1200"/>
              <a:buFont typeface="Arial"/>
              <a:buChar char="•"/>
            </a:pPr>
            <a:r>
              <a:rPr lang="pt-B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Establishing baseline viral load for monitoring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84665" indent="-16933">
              <a:buClr>
                <a:schemeClr val="dk1"/>
              </a:buClr>
              <a:buSzPts val="800"/>
            </a:pP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84665" indent="-118530">
              <a:buClr>
                <a:schemeClr val="dk1"/>
              </a:buClr>
              <a:buSzPts val="1200"/>
              <a:buFont typeface="Arial"/>
              <a:buChar char="•"/>
            </a:pPr>
            <a:r>
              <a:rPr lang="pt-B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Assessment of immune system impairment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9" name="Google Shape;129;p23"/>
          <p:cNvSpPr/>
          <p:nvPr/>
        </p:nvSpPr>
        <p:spPr>
          <a:xfrm>
            <a:off x="10347438" y="3294670"/>
            <a:ext cx="1751161" cy="685551"/>
          </a:xfrm>
          <a:prstGeom prst="rect">
            <a:avLst/>
          </a:prstGeom>
          <a:solidFill>
            <a:srgbClr val="2F5496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/>
            <a:r>
              <a:rPr lang="pt-BR" sz="106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Immediate start or within a maximum of 7 days of ART</a:t>
            </a:r>
            <a:endParaRPr sz="1467"/>
          </a:p>
        </p:txBody>
      </p:sp>
      <p:sp>
        <p:nvSpPr>
          <p:cNvPr id="130" name="Google Shape;130;p23"/>
          <p:cNvSpPr/>
          <p:nvPr/>
        </p:nvSpPr>
        <p:spPr>
          <a:xfrm>
            <a:off x="10578511" y="2987399"/>
            <a:ext cx="1289016" cy="35368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2641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r>
              <a:rPr lang="pt-BR" sz="14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TDF+3TC+DTG</a:t>
            </a:r>
            <a:endParaRPr sz="1467"/>
          </a:p>
        </p:txBody>
      </p:sp>
      <p:grpSp>
        <p:nvGrpSpPr>
          <p:cNvPr id="131" name="Google Shape;131;p23"/>
          <p:cNvGrpSpPr/>
          <p:nvPr/>
        </p:nvGrpSpPr>
        <p:grpSpPr>
          <a:xfrm>
            <a:off x="10038436" y="96069"/>
            <a:ext cx="1828565" cy="2512379"/>
            <a:chOff x="135540" y="1346355"/>
            <a:chExt cx="2203444" cy="3244290"/>
          </a:xfrm>
        </p:grpSpPr>
        <p:sp>
          <p:nvSpPr>
            <p:cNvPr id="132" name="Google Shape;132;p23"/>
            <p:cNvSpPr/>
            <p:nvPr/>
          </p:nvSpPr>
          <p:spPr>
            <a:xfrm>
              <a:off x="1170854" y="4431182"/>
              <a:ext cx="127615" cy="1594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algn="ctr"/>
              <a:endParaRPr sz="933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3" name="Google Shape;133;p23"/>
            <p:cNvPicPr preferRelativeResize="0"/>
            <p:nvPr/>
          </p:nvPicPr>
          <p:blipFill rotWithShape="1">
            <a:blip r:embed="rId3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5540" y="1346355"/>
              <a:ext cx="2203444" cy="308482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4" name="Google Shape;134;p23"/>
          <p:cNvSpPr/>
          <p:nvPr/>
        </p:nvSpPr>
        <p:spPr>
          <a:xfrm>
            <a:off x="2997011" y="4249448"/>
            <a:ext cx="1546723" cy="1525153"/>
          </a:xfrm>
          <a:prstGeom prst="ellipse">
            <a:avLst/>
          </a:prstGeom>
          <a:solidFill>
            <a:srgbClr val="C4E0B2"/>
          </a:solidFill>
          <a:ln w="12700" cap="flat" cmpd="sng">
            <a:solidFill>
              <a:srgbClr val="548135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r>
              <a:rPr lang="pt-B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Viral Load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/>
            <a:r>
              <a:rPr lang="pt-B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(T2)</a:t>
            </a:r>
            <a:endParaRPr sz="1467"/>
          </a:p>
          <a:p>
            <a:pPr algn="ctr"/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/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35" name="Google Shape;135;p23"/>
          <p:cNvGrpSpPr/>
          <p:nvPr/>
        </p:nvGrpSpPr>
        <p:grpSpPr>
          <a:xfrm>
            <a:off x="460055" y="4250714"/>
            <a:ext cx="1623261" cy="1525153"/>
            <a:chOff x="897499" y="2084698"/>
            <a:chExt cx="1852358" cy="1800000"/>
          </a:xfrm>
        </p:grpSpPr>
        <p:sp>
          <p:nvSpPr>
            <p:cNvPr id="136" name="Google Shape;136;p23"/>
            <p:cNvSpPr/>
            <p:nvPr/>
          </p:nvSpPr>
          <p:spPr>
            <a:xfrm>
              <a:off x="944226" y="2084698"/>
              <a:ext cx="1800000" cy="1800000"/>
            </a:xfrm>
            <a:prstGeom prst="ellipse">
              <a:avLst/>
            </a:prstGeom>
            <a:solidFill>
              <a:srgbClr val="FFBDBD"/>
            </a:solidFill>
            <a:ln w="12700" cap="flat" cmpd="sng">
              <a:solidFill>
                <a:srgbClr val="C000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ctr"/>
              <a:endParaRPr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ctr"/>
              <a:endParaRPr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37" name="Google Shape;137;p23"/>
            <p:cNvSpPr txBox="1"/>
            <p:nvPr/>
          </p:nvSpPr>
          <p:spPr>
            <a:xfrm>
              <a:off x="949857" y="2932998"/>
              <a:ext cx="1800000" cy="4965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spAutoFit/>
            </a:bodyPr>
            <a:lstStyle/>
            <a:p>
              <a:pPr algn="ctr"/>
              <a:r>
                <a:rPr lang="pt-BR" sz="1067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Immunoassay</a:t>
              </a:r>
              <a:endParaRPr sz="10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ctr"/>
              <a:r>
                <a:rPr lang="pt-BR" sz="1067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(T1)</a:t>
              </a:r>
              <a:endParaRPr sz="1467"/>
            </a:p>
          </p:txBody>
        </p:sp>
        <p:pic>
          <p:nvPicPr>
            <p:cNvPr id="138" name="Google Shape;138;p23" descr="Ensaio de Imunoabsorção Enzimática – ELISA – Biotec2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97499" y="2121773"/>
              <a:ext cx="1809040" cy="86142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9" name="Google Shape;139;p23"/>
          <p:cNvSpPr/>
          <p:nvPr/>
        </p:nvSpPr>
        <p:spPr>
          <a:xfrm>
            <a:off x="2368867" y="4949663"/>
            <a:ext cx="247651" cy="257175"/>
          </a:xfrm>
          <a:prstGeom prst="plus">
            <a:avLst>
              <a:gd name="adj" fmla="val 40385"/>
            </a:avLst>
          </a:prstGeom>
          <a:solidFill>
            <a:srgbClr val="C00000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0" name="Google Shape;140;p23"/>
          <p:cNvSpPr/>
          <p:nvPr/>
        </p:nvSpPr>
        <p:spPr>
          <a:xfrm>
            <a:off x="2958851" y="997196"/>
            <a:ext cx="1584000" cy="1526400"/>
          </a:xfrm>
          <a:prstGeom prst="ellipse">
            <a:avLst/>
          </a:prstGeom>
          <a:solidFill>
            <a:srgbClr val="FFBDBD"/>
          </a:solidFill>
          <a:ln w="12700" cap="flat" cmpd="sng">
            <a:solidFill>
              <a:srgbClr val="C0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/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/>
            <a:br>
              <a:rPr lang="pt-BR" sz="10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pt-BR" sz="10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pt-BR" sz="10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sz="10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Anti-HIV Rapid Test</a:t>
            </a:r>
            <a:endParaRPr sz="1467"/>
          </a:p>
          <a:p>
            <a:pPr algn="ctr"/>
            <a:r>
              <a:rPr lang="pt-BR" sz="10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(RDT2)</a:t>
            </a:r>
            <a:endParaRPr sz="1467"/>
          </a:p>
          <a:p>
            <a:pPr algn="ctr"/>
            <a:endParaRPr sz="1067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41" name="Google Shape;141;p23"/>
          <p:cNvGrpSpPr/>
          <p:nvPr/>
        </p:nvGrpSpPr>
        <p:grpSpPr>
          <a:xfrm>
            <a:off x="3586707" y="1144761"/>
            <a:ext cx="475923" cy="547683"/>
            <a:chOff x="4397946" y="2668573"/>
            <a:chExt cx="770168" cy="788799"/>
          </a:xfrm>
        </p:grpSpPr>
        <p:sp>
          <p:nvSpPr>
            <p:cNvPr id="142" name="Google Shape;142;p23"/>
            <p:cNvSpPr/>
            <p:nvPr/>
          </p:nvSpPr>
          <p:spPr>
            <a:xfrm>
              <a:off x="4499669" y="3244070"/>
              <a:ext cx="56022" cy="56018"/>
            </a:xfrm>
            <a:custGeom>
              <a:avLst/>
              <a:gdLst/>
              <a:ahLst/>
              <a:cxnLst/>
              <a:rect l="l" t="t" r="r" b="b"/>
              <a:pathLst>
                <a:path w="56022" h="56018" extrusionOk="0">
                  <a:moveTo>
                    <a:pt x="21401" y="55090"/>
                  </a:moveTo>
                  <a:cubicBezTo>
                    <a:pt x="6209" y="52148"/>
                    <a:pt x="-3702" y="37453"/>
                    <a:pt x="-769" y="22267"/>
                  </a:cubicBezTo>
                  <a:cubicBezTo>
                    <a:pt x="2164" y="7084"/>
                    <a:pt x="16862" y="-2843"/>
                    <a:pt x="32054" y="100"/>
                  </a:cubicBezTo>
                  <a:cubicBezTo>
                    <a:pt x="47246" y="3042"/>
                    <a:pt x="57158" y="17737"/>
                    <a:pt x="54225" y="32923"/>
                  </a:cubicBezTo>
                  <a:cubicBezTo>
                    <a:pt x="54194" y="33025"/>
                    <a:pt x="54194" y="33127"/>
                    <a:pt x="54163" y="33229"/>
                  </a:cubicBezTo>
                  <a:cubicBezTo>
                    <a:pt x="51075" y="48251"/>
                    <a:pt x="36470" y="57993"/>
                    <a:pt x="21401" y="5509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endPara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3" name="Google Shape;143;p23"/>
            <p:cNvSpPr/>
            <p:nvPr/>
          </p:nvSpPr>
          <p:spPr>
            <a:xfrm>
              <a:off x="4397946" y="3143430"/>
              <a:ext cx="563399" cy="313942"/>
            </a:xfrm>
            <a:custGeom>
              <a:avLst/>
              <a:gdLst/>
              <a:ahLst/>
              <a:cxnLst/>
              <a:rect l="l" t="t" r="r" b="b"/>
              <a:pathLst>
                <a:path w="563399" h="313942" extrusionOk="0">
                  <a:moveTo>
                    <a:pt x="168052" y="17767"/>
                  </a:moveTo>
                  <a:cubicBezTo>
                    <a:pt x="285820" y="41759"/>
                    <a:pt x="403620" y="65535"/>
                    <a:pt x="521296" y="89990"/>
                  </a:cubicBezTo>
                  <a:cubicBezTo>
                    <a:pt x="548129" y="95549"/>
                    <a:pt x="566378" y="124358"/>
                    <a:pt x="561252" y="151963"/>
                  </a:cubicBezTo>
                  <a:cubicBezTo>
                    <a:pt x="553841" y="192043"/>
                    <a:pt x="545782" y="231989"/>
                    <a:pt x="537075" y="271800"/>
                  </a:cubicBezTo>
                  <a:cubicBezTo>
                    <a:pt x="530714" y="300076"/>
                    <a:pt x="502985" y="318127"/>
                    <a:pt x="474547" y="312498"/>
                  </a:cubicBezTo>
                  <a:cubicBezTo>
                    <a:pt x="330439" y="283080"/>
                    <a:pt x="186362" y="253511"/>
                    <a:pt x="42254" y="223785"/>
                  </a:cubicBezTo>
                  <a:cubicBezTo>
                    <a:pt x="12673" y="217610"/>
                    <a:pt x="-5947" y="189819"/>
                    <a:pt x="-265" y="158941"/>
                  </a:cubicBezTo>
                  <a:cubicBezTo>
                    <a:pt x="6868" y="120569"/>
                    <a:pt x="14587" y="82293"/>
                    <a:pt x="22894" y="44106"/>
                  </a:cubicBezTo>
                  <a:cubicBezTo>
                    <a:pt x="28606" y="14345"/>
                    <a:pt x="57384" y="-5142"/>
                    <a:pt x="87151" y="580"/>
                  </a:cubicBezTo>
                  <a:cubicBezTo>
                    <a:pt x="87614" y="673"/>
                    <a:pt x="88108" y="772"/>
                    <a:pt x="88571" y="876"/>
                  </a:cubicBezTo>
                  <a:cubicBezTo>
                    <a:pt x="105647" y="4180"/>
                    <a:pt x="122537" y="8102"/>
                    <a:pt x="139644" y="11746"/>
                  </a:cubicBezTo>
                  <a:cubicBezTo>
                    <a:pt x="133993" y="20407"/>
                    <a:pt x="127169" y="28234"/>
                    <a:pt x="119357" y="34997"/>
                  </a:cubicBezTo>
                  <a:cubicBezTo>
                    <a:pt x="108426" y="32434"/>
                    <a:pt x="97742" y="29500"/>
                    <a:pt x="86564" y="27432"/>
                  </a:cubicBezTo>
                  <a:cubicBezTo>
                    <a:pt x="64702" y="23325"/>
                    <a:pt x="52599" y="31569"/>
                    <a:pt x="47843" y="53925"/>
                  </a:cubicBezTo>
                  <a:cubicBezTo>
                    <a:pt x="40618" y="88261"/>
                    <a:pt x="33763" y="122690"/>
                    <a:pt x="26970" y="157120"/>
                  </a:cubicBezTo>
                  <a:cubicBezTo>
                    <a:pt x="21967" y="182594"/>
                    <a:pt x="29594" y="194513"/>
                    <a:pt x="54760" y="199669"/>
                  </a:cubicBezTo>
                  <a:cubicBezTo>
                    <a:pt x="193927" y="228346"/>
                    <a:pt x="333125" y="256908"/>
                    <a:pt x="472354" y="285356"/>
                  </a:cubicBezTo>
                  <a:cubicBezTo>
                    <a:pt x="496563" y="290296"/>
                    <a:pt x="508389" y="282268"/>
                    <a:pt x="513515" y="258060"/>
                  </a:cubicBezTo>
                  <a:cubicBezTo>
                    <a:pt x="520586" y="224239"/>
                    <a:pt x="527441" y="190384"/>
                    <a:pt x="534018" y="156502"/>
                  </a:cubicBezTo>
                  <a:cubicBezTo>
                    <a:pt x="539174" y="130009"/>
                    <a:pt x="531640" y="118707"/>
                    <a:pt x="505270" y="113273"/>
                  </a:cubicBezTo>
                  <a:cubicBezTo>
                    <a:pt x="402354" y="92090"/>
                    <a:pt x="299406" y="70979"/>
                    <a:pt x="196490" y="49942"/>
                  </a:cubicBezTo>
                  <a:cubicBezTo>
                    <a:pt x="190314" y="48707"/>
                    <a:pt x="184324" y="48058"/>
                    <a:pt x="178241" y="47132"/>
                  </a:cubicBezTo>
                  <a:cubicBezTo>
                    <a:pt x="173578" y="37803"/>
                    <a:pt x="170213" y="27898"/>
                    <a:pt x="168175" y="1767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endPara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4" name="Google Shape;144;p23"/>
            <p:cNvSpPr/>
            <p:nvPr/>
          </p:nvSpPr>
          <p:spPr>
            <a:xfrm>
              <a:off x="4470234" y="3219850"/>
              <a:ext cx="115142" cy="108418"/>
            </a:xfrm>
            <a:custGeom>
              <a:avLst/>
              <a:gdLst/>
              <a:ahLst/>
              <a:cxnLst/>
              <a:rect l="l" t="t" r="r" b="b"/>
              <a:pathLst>
                <a:path w="115142" h="108418" extrusionOk="0">
                  <a:moveTo>
                    <a:pt x="28141" y="10359"/>
                  </a:moveTo>
                  <a:cubicBezTo>
                    <a:pt x="10294" y="27064"/>
                    <a:pt x="4303" y="47104"/>
                    <a:pt x="12054" y="66496"/>
                  </a:cubicBezTo>
                  <a:cubicBezTo>
                    <a:pt x="19372" y="84775"/>
                    <a:pt x="32958" y="95830"/>
                    <a:pt x="52504" y="97744"/>
                  </a:cubicBezTo>
                  <a:cubicBezTo>
                    <a:pt x="72791" y="99548"/>
                    <a:pt x="91966" y="88203"/>
                    <a:pt x="100180" y="69553"/>
                  </a:cubicBezTo>
                  <a:cubicBezTo>
                    <a:pt x="106788" y="56751"/>
                    <a:pt x="106479" y="41491"/>
                    <a:pt x="99408" y="28948"/>
                  </a:cubicBezTo>
                  <a:lnTo>
                    <a:pt x="106849" y="18882"/>
                  </a:lnTo>
                  <a:cubicBezTo>
                    <a:pt x="122288" y="55534"/>
                    <a:pt x="111759" y="88820"/>
                    <a:pt x="79862" y="103055"/>
                  </a:cubicBezTo>
                  <a:cubicBezTo>
                    <a:pt x="53091" y="114937"/>
                    <a:pt x="21687" y="104769"/>
                    <a:pt x="6959" y="79465"/>
                  </a:cubicBezTo>
                  <a:cubicBezTo>
                    <a:pt x="-9098" y="52014"/>
                    <a:pt x="-1224" y="19839"/>
                    <a:pt x="26474" y="-417"/>
                  </a:cubicBezTo>
                  <a:cubicBezTo>
                    <a:pt x="29191" y="2671"/>
                    <a:pt x="28450" y="6623"/>
                    <a:pt x="28141" y="1035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endPara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5" name="Google Shape;145;p23"/>
            <p:cNvSpPr/>
            <p:nvPr/>
          </p:nvSpPr>
          <p:spPr>
            <a:xfrm>
              <a:off x="4633120" y="3261714"/>
              <a:ext cx="254846" cy="111310"/>
            </a:xfrm>
            <a:custGeom>
              <a:avLst/>
              <a:gdLst/>
              <a:ahLst/>
              <a:cxnLst/>
              <a:rect l="l" t="t" r="r" b="b"/>
              <a:pathLst>
                <a:path w="254846" h="111310" extrusionOk="0">
                  <a:moveTo>
                    <a:pt x="117868" y="86264"/>
                  </a:moveTo>
                  <a:cubicBezTo>
                    <a:pt x="82112" y="78946"/>
                    <a:pt x="46416" y="71165"/>
                    <a:pt x="10536" y="64650"/>
                  </a:cubicBezTo>
                  <a:cubicBezTo>
                    <a:pt x="-611" y="62581"/>
                    <a:pt x="-3019" y="58258"/>
                    <a:pt x="-209" y="47728"/>
                  </a:cubicBezTo>
                  <a:cubicBezTo>
                    <a:pt x="3280" y="34636"/>
                    <a:pt x="5627" y="21204"/>
                    <a:pt x="7942" y="7803"/>
                  </a:cubicBezTo>
                  <a:cubicBezTo>
                    <a:pt x="9178" y="732"/>
                    <a:pt x="11988" y="-1460"/>
                    <a:pt x="19306" y="22"/>
                  </a:cubicBezTo>
                  <a:cubicBezTo>
                    <a:pt x="94648" y="15686"/>
                    <a:pt x="170021" y="31126"/>
                    <a:pt x="245456" y="46339"/>
                  </a:cubicBezTo>
                  <a:cubicBezTo>
                    <a:pt x="252805" y="47821"/>
                    <a:pt x="254936" y="51156"/>
                    <a:pt x="252744" y="57980"/>
                  </a:cubicBezTo>
                  <a:cubicBezTo>
                    <a:pt x="252589" y="58530"/>
                    <a:pt x="252496" y="59086"/>
                    <a:pt x="252404" y="59648"/>
                  </a:cubicBezTo>
                  <a:cubicBezTo>
                    <a:pt x="248729" y="76167"/>
                    <a:pt x="250211" y="98801"/>
                    <a:pt x="240053" y="107509"/>
                  </a:cubicBezTo>
                  <a:cubicBezTo>
                    <a:pt x="229245" y="116772"/>
                    <a:pt x="208588" y="104421"/>
                    <a:pt x="192254" y="101333"/>
                  </a:cubicBezTo>
                  <a:cubicBezTo>
                    <a:pt x="167366" y="96886"/>
                    <a:pt x="142849" y="91328"/>
                    <a:pt x="117930" y="8623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endPara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6" name="Google Shape;146;p23"/>
            <p:cNvSpPr/>
            <p:nvPr/>
          </p:nvSpPr>
          <p:spPr>
            <a:xfrm>
              <a:off x="4695168" y="3228479"/>
              <a:ext cx="17793" cy="30651"/>
            </a:xfrm>
            <a:custGeom>
              <a:avLst/>
              <a:gdLst/>
              <a:ahLst/>
              <a:cxnLst/>
              <a:rect l="l" t="t" r="r" b="b"/>
              <a:pathLst>
                <a:path w="17793" h="30651" extrusionOk="0">
                  <a:moveTo>
                    <a:pt x="177" y="14081"/>
                  </a:moveTo>
                  <a:cubicBezTo>
                    <a:pt x="3574" y="8245"/>
                    <a:pt x="177" y="-3087"/>
                    <a:pt x="11170" y="155"/>
                  </a:cubicBezTo>
                  <a:cubicBezTo>
                    <a:pt x="21143" y="3089"/>
                    <a:pt x="14258" y="11673"/>
                    <a:pt x="13362" y="17262"/>
                  </a:cubicBezTo>
                  <a:cubicBezTo>
                    <a:pt x="12590" y="22171"/>
                    <a:pt x="14937" y="32022"/>
                    <a:pt x="4655" y="29953"/>
                  </a:cubicBezTo>
                  <a:cubicBezTo>
                    <a:pt x="-6986" y="27575"/>
                    <a:pt x="2493" y="18867"/>
                    <a:pt x="177" y="14081"/>
                  </a:cubicBezTo>
                </a:path>
              </a:pathLst>
            </a:custGeom>
            <a:solidFill>
              <a:srgbClr val="EC6556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endPara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7" name="Google Shape;147;p23"/>
            <p:cNvSpPr/>
            <p:nvPr/>
          </p:nvSpPr>
          <p:spPr>
            <a:xfrm>
              <a:off x="4831473" y="3256645"/>
              <a:ext cx="18145" cy="30475"/>
            </a:xfrm>
            <a:custGeom>
              <a:avLst/>
              <a:gdLst/>
              <a:ahLst/>
              <a:cxnLst/>
              <a:rect l="l" t="t" r="r" b="b"/>
              <a:pathLst>
                <a:path w="18145" h="30475" extrusionOk="0">
                  <a:moveTo>
                    <a:pt x="14743" y="16793"/>
                  </a:moveTo>
                  <a:cubicBezTo>
                    <a:pt x="11840" y="21548"/>
                    <a:pt x="15545" y="31491"/>
                    <a:pt x="5479" y="29885"/>
                  </a:cubicBezTo>
                  <a:cubicBezTo>
                    <a:pt x="-6316" y="28002"/>
                    <a:pt x="662" y="19047"/>
                    <a:pt x="1805" y="13860"/>
                  </a:cubicBezTo>
                  <a:cubicBezTo>
                    <a:pt x="2947" y="8672"/>
                    <a:pt x="-48" y="-2536"/>
                    <a:pt x="11068" y="-66"/>
                  </a:cubicBezTo>
                  <a:cubicBezTo>
                    <a:pt x="22184" y="2404"/>
                    <a:pt x="13693" y="11050"/>
                    <a:pt x="14743" y="16793"/>
                  </a:cubicBezTo>
                </a:path>
              </a:pathLst>
            </a:custGeom>
            <a:solidFill>
              <a:srgbClr val="EC6556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endPara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8" name="Google Shape;148;p23"/>
            <p:cNvSpPr/>
            <p:nvPr/>
          </p:nvSpPr>
          <p:spPr>
            <a:xfrm>
              <a:off x="4763338" y="3242505"/>
              <a:ext cx="17814" cy="30304"/>
            </a:xfrm>
            <a:custGeom>
              <a:avLst/>
              <a:gdLst/>
              <a:ahLst/>
              <a:cxnLst/>
              <a:rect l="l" t="t" r="r" b="b"/>
              <a:pathLst>
                <a:path w="17814" h="30304" extrusionOk="0">
                  <a:moveTo>
                    <a:pt x="15039" y="16174"/>
                  </a:moveTo>
                  <a:cubicBezTo>
                    <a:pt x="11365" y="21423"/>
                    <a:pt x="15502" y="31613"/>
                    <a:pt x="5220" y="29637"/>
                  </a:cubicBezTo>
                  <a:cubicBezTo>
                    <a:pt x="-6051" y="27445"/>
                    <a:pt x="526" y="18799"/>
                    <a:pt x="1576" y="13457"/>
                  </a:cubicBezTo>
                  <a:cubicBezTo>
                    <a:pt x="2626" y="8115"/>
                    <a:pt x="94" y="-2816"/>
                    <a:pt x="11272" y="56"/>
                  </a:cubicBezTo>
                  <a:cubicBezTo>
                    <a:pt x="22450" y="2927"/>
                    <a:pt x="11828" y="11481"/>
                    <a:pt x="15039" y="16174"/>
                  </a:cubicBezTo>
                </a:path>
              </a:pathLst>
            </a:custGeom>
            <a:solidFill>
              <a:srgbClr val="EB5B4D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endPara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9" name="Google Shape;149;p23"/>
            <p:cNvSpPr/>
            <p:nvPr/>
          </p:nvSpPr>
          <p:spPr>
            <a:xfrm>
              <a:off x="4492085" y="3119875"/>
              <a:ext cx="98182" cy="140283"/>
            </a:xfrm>
            <a:custGeom>
              <a:avLst/>
              <a:gdLst/>
              <a:ahLst/>
              <a:cxnLst/>
              <a:rect l="l" t="t" r="r" b="b"/>
              <a:pathLst>
                <a:path w="98182" h="140283" extrusionOk="0">
                  <a:moveTo>
                    <a:pt x="12928" y="53704"/>
                  </a:moveTo>
                  <a:cubicBezTo>
                    <a:pt x="20154" y="44290"/>
                    <a:pt x="26020" y="33893"/>
                    <a:pt x="30312" y="22826"/>
                  </a:cubicBezTo>
                  <a:cubicBezTo>
                    <a:pt x="35654" y="17512"/>
                    <a:pt x="39545" y="10907"/>
                    <a:pt x="41583" y="3651"/>
                  </a:cubicBezTo>
                  <a:cubicBezTo>
                    <a:pt x="44671" y="3651"/>
                    <a:pt x="45196" y="-3049"/>
                    <a:pt x="49580" y="748"/>
                  </a:cubicBezTo>
                  <a:lnTo>
                    <a:pt x="64000" y="22610"/>
                  </a:lnTo>
                  <a:cubicBezTo>
                    <a:pt x="68694" y="33587"/>
                    <a:pt x="74869" y="43870"/>
                    <a:pt x="82342" y="53179"/>
                  </a:cubicBezTo>
                  <a:cubicBezTo>
                    <a:pt x="92377" y="69637"/>
                    <a:pt x="100869" y="86497"/>
                    <a:pt x="94940" y="106722"/>
                  </a:cubicBezTo>
                  <a:lnTo>
                    <a:pt x="88919" y="119783"/>
                  </a:lnTo>
                  <a:lnTo>
                    <a:pt x="73480" y="134697"/>
                  </a:lnTo>
                  <a:cubicBezTo>
                    <a:pt x="54953" y="141521"/>
                    <a:pt x="36426" y="142540"/>
                    <a:pt x="18733" y="131918"/>
                  </a:cubicBezTo>
                  <a:lnTo>
                    <a:pt x="3943" y="116078"/>
                  </a:lnTo>
                  <a:cubicBezTo>
                    <a:pt x="3418" y="111817"/>
                    <a:pt x="3325" y="107401"/>
                    <a:pt x="-504" y="104406"/>
                  </a:cubicBezTo>
                  <a:cubicBezTo>
                    <a:pt x="-3592" y="85570"/>
                    <a:pt x="2831" y="69174"/>
                    <a:pt x="12835" y="53735"/>
                  </a:cubicBezTo>
                </a:path>
              </a:pathLst>
            </a:custGeom>
            <a:solidFill>
              <a:srgbClr val="EA5042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endPara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0" name="Google Shape;150;p23"/>
            <p:cNvSpPr/>
            <p:nvPr/>
          </p:nvSpPr>
          <p:spPr>
            <a:xfrm>
              <a:off x="4482823" y="2668573"/>
              <a:ext cx="685291" cy="512526"/>
            </a:xfrm>
            <a:custGeom>
              <a:avLst/>
              <a:gdLst/>
              <a:ahLst/>
              <a:cxnLst/>
              <a:rect l="l" t="t" r="r" b="b"/>
              <a:pathLst>
                <a:path w="685291" h="512526" extrusionOk="0">
                  <a:moveTo>
                    <a:pt x="216321" y="164699"/>
                  </a:moveTo>
                  <a:lnTo>
                    <a:pt x="216321" y="165440"/>
                  </a:lnTo>
                  <a:cubicBezTo>
                    <a:pt x="197794" y="165440"/>
                    <a:pt x="179452" y="165440"/>
                    <a:pt x="160987" y="165440"/>
                  </a:cubicBezTo>
                  <a:cubicBezTo>
                    <a:pt x="131931" y="165625"/>
                    <a:pt x="102844" y="165913"/>
                    <a:pt x="73757" y="166305"/>
                  </a:cubicBezTo>
                  <a:cubicBezTo>
                    <a:pt x="67458" y="166153"/>
                    <a:pt x="61159" y="166453"/>
                    <a:pt x="54921" y="167200"/>
                  </a:cubicBezTo>
                  <a:cubicBezTo>
                    <a:pt x="33523" y="170970"/>
                    <a:pt x="19164" y="191285"/>
                    <a:pt x="22746" y="212714"/>
                  </a:cubicBezTo>
                  <a:cubicBezTo>
                    <a:pt x="26822" y="231862"/>
                    <a:pt x="43527" y="245695"/>
                    <a:pt x="63104" y="246125"/>
                  </a:cubicBezTo>
                  <a:cubicBezTo>
                    <a:pt x="78543" y="246125"/>
                    <a:pt x="93982" y="245754"/>
                    <a:pt x="109421" y="245600"/>
                  </a:cubicBezTo>
                  <a:lnTo>
                    <a:pt x="275112" y="243994"/>
                  </a:lnTo>
                  <a:cubicBezTo>
                    <a:pt x="281597" y="243883"/>
                    <a:pt x="286970" y="249061"/>
                    <a:pt x="287062" y="255558"/>
                  </a:cubicBezTo>
                  <a:cubicBezTo>
                    <a:pt x="287186" y="262055"/>
                    <a:pt x="281998" y="267412"/>
                    <a:pt x="275514" y="267523"/>
                  </a:cubicBezTo>
                  <a:cubicBezTo>
                    <a:pt x="270388" y="267677"/>
                    <a:pt x="265232" y="267739"/>
                    <a:pt x="260075" y="267770"/>
                  </a:cubicBezTo>
                  <a:cubicBezTo>
                    <a:pt x="242783" y="267955"/>
                    <a:pt x="225523" y="268048"/>
                    <a:pt x="208231" y="268326"/>
                  </a:cubicBezTo>
                  <a:cubicBezTo>
                    <a:pt x="206687" y="268341"/>
                    <a:pt x="205205" y="269030"/>
                    <a:pt x="204217" y="270209"/>
                  </a:cubicBezTo>
                  <a:cubicBezTo>
                    <a:pt x="199430" y="277308"/>
                    <a:pt x="197300" y="285874"/>
                    <a:pt x="198226" y="294387"/>
                  </a:cubicBezTo>
                  <a:cubicBezTo>
                    <a:pt x="200171" y="315625"/>
                    <a:pt x="218297" y="331694"/>
                    <a:pt x="239603" y="331101"/>
                  </a:cubicBezTo>
                  <a:cubicBezTo>
                    <a:pt x="268319" y="330916"/>
                    <a:pt x="297036" y="330545"/>
                    <a:pt x="325753" y="330329"/>
                  </a:cubicBezTo>
                  <a:cubicBezTo>
                    <a:pt x="332206" y="329748"/>
                    <a:pt x="337919" y="334510"/>
                    <a:pt x="338474" y="340966"/>
                  </a:cubicBezTo>
                  <a:cubicBezTo>
                    <a:pt x="338505" y="341291"/>
                    <a:pt x="338536" y="341615"/>
                    <a:pt x="338536" y="341939"/>
                  </a:cubicBezTo>
                  <a:cubicBezTo>
                    <a:pt x="338598" y="348522"/>
                    <a:pt x="333318" y="353917"/>
                    <a:pt x="326740" y="353988"/>
                  </a:cubicBezTo>
                  <a:cubicBezTo>
                    <a:pt x="326555" y="353991"/>
                    <a:pt x="326370" y="353988"/>
                    <a:pt x="326185" y="353982"/>
                  </a:cubicBezTo>
                  <a:cubicBezTo>
                    <a:pt x="322201" y="353982"/>
                    <a:pt x="318249" y="354136"/>
                    <a:pt x="314266" y="354198"/>
                  </a:cubicBezTo>
                  <a:cubicBezTo>
                    <a:pt x="295739" y="354198"/>
                    <a:pt x="277367" y="354476"/>
                    <a:pt x="258932" y="354784"/>
                  </a:cubicBezTo>
                  <a:cubicBezTo>
                    <a:pt x="257296" y="354889"/>
                    <a:pt x="255783" y="355686"/>
                    <a:pt x="254764" y="356977"/>
                  </a:cubicBezTo>
                  <a:cubicBezTo>
                    <a:pt x="240344" y="380506"/>
                    <a:pt x="253035" y="414719"/>
                    <a:pt x="283789" y="416788"/>
                  </a:cubicBezTo>
                  <a:cubicBezTo>
                    <a:pt x="293917" y="417467"/>
                    <a:pt x="304107" y="416788"/>
                    <a:pt x="314235" y="416788"/>
                  </a:cubicBezTo>
                  <a:cubicBezTo>
                    <a:pt x="334831" y="416602"/>
                    <a:pt x="355488" y="416377"/>
                    <a:pt x="376238" y="416108"/>
                  </a:cubicBezTo>
                  <a:cubicBezTo>
                    <a:pt x="383001" y="415704"/>
                    <a:pt x="388837" y="420829"/>
                    <a:pt x="389299" y="427595"/>
                  </a:cubicBezTo>
                  <a:cubicBezTo>
                    <a:pt x="389578" y="434138"/>
                    <a:pt x="384514" y="439668"/>
                    <a:pt x="377967" y="439946"/>
                  </a:cubicBezTo>
                  <a:cubicBezTo>
                    <a:pt x="377628" y="439961"/>
                    <a:pt x="377288" y="439961"/>
                    <a:pt x="376948" y="439946"/>
                  </a:cubicBezTo>
                  <a:cubicBezTo>
                    <a:pt x="351474" y="440215"/>
                    <a:pt x="326030" y="440462"/>
                    <a:pt x="300587" y="440687"/>
                  </a:cubicBezTo>
                  <a:cubicBezTo>
                    <a:pt x="298148" y="440687"/>
                    <a:pt x="297129" y="441212"/>
                    <a:pt x="296820" y="443775"/>
                  </a:cubicBezTo>
                  <a:cubicBezTo>
                    <a:pt x="295029" y="460894"/>
                    <a:pt x="304323" y="477253"/>
                    <a:pt x="319978" y="484441"/>
                  </a:cubicBezTo>
                  <a:cubicBezTo>
                    <a:pt x="328964" y="488486"/>
                    <a:pt x="338320" y="488301"/>
                    <a:pt x="347769" y="488208"/>
                  </a:cubicBezTo>
                  <a:cubicBezTo>
                    <a:pt x="392604" y="487622"/>
                    <a:pt x="437315" y="487282"/>
                    <a:pt x="482273" y="486788"/>
                  </a:cubicBezTo>
                  <a:cubicBezTo>
                    <a:pt x="495458" y="486788"/>
                    <a:pt x="508674" y="486603"/>
                    <a:pt x="521828" y="485769"/>
                  </a:cubicBezTo>
                  <a:cubicBezTo>
                    <a:pt x="543844" y="484660"/>
                    <a:pt x="565366" y="478636"/>
                    <a:pt x="584758" y="468138"/>
                  </a:cubicBezTo>
                  <a:cubicBezTo>
                    <a:pt x="613999" y="452050"/>
                    <a:pt x="632896" y="427039"/>
                    <a:pt x="645093" y="396377"/>
                  </a:cubicBezTo>
                  <a:cubicBezTo>
                    <a:pt x="655283" y="369955"/>
                    <a:pt x="660501" y="341880"/>
                    <a:pt x="660532" y="313562"/>
                  </a:cubicBezTo>
                  <a:cubicBezTo>
                    <a:pt x="661057" y="294439"/>
                    <a:pt x="657660" y="275412"/>
                    <a:pt x="650589" y="257642"/>
                  </a:cubicBezTo>
                  <a:cubicBezTo>
                    <a:pt x="640060" y="233072"/>
                    <a:pt x="624498" y="210982"/>
                    <a:pt x="604921" y="192798"/>
                  </a:cubicBezTo>
                  <a:cubicBezTo>
                    <a:pt x="586672" y="175760"/>
                    <a:pt x="566539" y="160889"/>
                    <a:pt x="544863" y="148488"/>
                  </a:cubicBezTo>
                  <a:cubicBezTo>
                    <a:pt x="503610" y="123952"/>
                    <a:pt x="463808" y="97033"/>
                    <a:pt x="425674" y="67866"/>
                  </a:cubicBezTo>
                  <a:cubicBezTo>
                    <a:pt x="409494" y="55514"/>
                    <a:pt x="393221" y="43163"/>
                    <a:pt x="375034" y="33900"/>
                  </a:cubicBezTo>
                  <a:cubicBezTo>
                    <a:pt x="364597" y="28558"/>
                    <a:pt x="353821" y="24019"/>
                    <a:pt x="341871" y="23432"/>
                  </a:cubicBezTo>
                  <a:cubicBezTo>
                    <a:pt x="326895" y="22756"/>
                    <a:pt x="313525" y="32668"/>
                    <a:pt x="309788" y="47177"/>
                  </a:cubicBezTo>
                  <a:cubicBezTo>
                    <a:pt x="307380" y="56441"/>
                    <a:pt x="310036" y="65179"/>
                    <a:pt x="314019" y="73454"/>
                  </a:cubicBezTo>
                  <a:cubicBezTo>
                    <a:pt x="321121" y="87813"/>
                    <a:pt x="330971" y="100649"/>
                    <a:pt x="342982" y="111249"/>
                  </a:cubicBezTo>
                  <a:cubicBezTo>
                    <a:pt x="354562" y="121810"/>
                    <a:pt x="366944" y="131443"/>
                    <a:pt x="379079" y="141386"/>
                  </a:cubicBezTo>
                  <a:cubicBezTo>
                    <a:pt x="383309" y="144403"/>
                    <a:pt x="385224" y="149705"/>
                    <a:pt x="383927" y="154726"/>
                  </a:cubicBezTo>
                  <a:cubicBezTo>
                    <a:pt x="382352" y="159839"/>
                    <a:pt x="377535" y="163257"/>
                    <a:pt x="372193" y="163063"/>
                  </a:cubicBezTo>
                  <a:cubicBezTo>
                    <a:pt x="364381" y="163063"/>
                    <a:pt x="356569" y="163402"/>
                    <a:pt x="348757" y="163464"/>
                  </a:cubicBezTo>
                  <a:lnTo>
                    <a:pt x="216321" y="164792"/>
                  </a:lnTo>
                  <a:moveTo>
                    <a:pt x="337548" y="139564"/>
                  </a:moveTo>
                  <a:cubicBezTo>
                    <a:pt x="329149" y="130795"/>
                    <a:pt x="320750" y="122643"/>
                    <a:pt x="313062" y="113843"/>
                  </a:cubicBezTo>
                  <a:cubicBezTo>
                    <a:pt x="301452" y="101269"/>
                    <a:pt x="292806" y="86284"/>
                    <a:pt x="287680" y="69965"/>
                  </a:cubicBezTo>
                  <a:cubicBezTo>
                    <a:pt x="276718" y="32263"/>
                    <a:pt x="308152" y="-4914"/>
                    <a:pt x="346842" y="26"/>
                  </a:cubicBezTo>
                  <a:cubicBezTo>
                    <a:pt x="365554" y="2682"/>
                    <a:pt x="383402" y="9623"/>
                    <a:pt x="398995" y="20313"/>
                  </a:cubicBezTo>
                  <a:cubicBezTo>
                    <a:pt x="416071" y="31615"/>
                    <a:pt x="432560" y="43812"/>
                    <a:pt x="449018" y="56008"/>
                  </a:cubicBezTo>
                  <a:cubicBezTo>
                    <a:pt x="486071" y="83450"/>
                    <a:pt x="524360" y="108924"/>
                    <a:pt x="563853" y="132432"/>
                  </a:cubicBezTo>
                  <a:cubicBezTo>
                    <a:pt x="594484" y="150128"/>
                    <a:pt x="621626" y="173265"/>
                    <a:pt x="643951" y="200703"/>
                  </a:cubicBezTo>
                  <a:cubicBezTo>
                    <a:pt x="662509" y="223207"/>
                    <a:pt x="675230" y="249929"/>
                    <a:pt x="681004" y="278516"/>
                  </a:cubicBezTo>
                  <a:cubicBezTo>
                    <a:pt x="684000" y="295461"/>
                    <a:pt x="684741" y="312722"/>
                    <a:pt x="683289" y="329866"/>
                  </a:cubicBezTo>
                  <a:cubicBezTo>
                    <a:pt x="681900" y="351869"/>
                    <a:pt x="677700" y="373601"/>
                    <a:pt x="670753" y="394524"/>
                  </a:cubicBezTo>
                  <a:cubicBezTo>
                    <a:pt x="660007" y="426113"/>
                    <a:pt x="643426" y="453810"/>
                    <a:pt x="617210" y="474807"/>
                  </a:cubicBezTo>
                  <a:cubicBezTo>
                    <a:pt x="596831" y="490904"/>
                    <a:pt x="572808" y="501752"/>
                    <a:pt x="547272" y="506396"/>
                  </a:cubicBezTo>
                  <a:cubicBezTo>
                    <a:pt x="530968" y="509292"/>
                    <a:pt x="514417" y="510678"/>
                    <a:pt x="497867" y="510533"/>
                  </a:cubicBezTo>
                  <a:lnTo>
                    <a:pt x="394518" y="511491"/>
                  </a:lnTo>
                  <a:cubicBezTo>
                    <a:pt x="375497" y="511676"/>
                    <a:pt x="356446" y="512139"/>
                    <a:pt x="337425" y="512108"/>
                  </a:cubicBezTo>
                  <a:cubicBezTo>
                    <a:pt x="305589" y="512349"/>
                    <a:pt x="278417" y="489240"/>
                    <a:pt x="273507" y="457794"/>
                  </a:cubicBezTo>
                  <a:cubicBezTo>
                    <a:pt x="273013" y="451729"/>
                    <a:pt x="273013" y="445640"/>
                    <a:pt x="273507" y="439575"/>
                  </a:cubicBezTo>
                  <a:cubicBezTo>
                    <a:pt x="255474" y="435802"/>
                    <a:pt x="240190" y="423902"/>
                    <a:pt x="232131" y="407339"/>
                  </a:cubicBezTo>
                  <a:cubicBezTo>
                    <a:pt x="223824" y="390838"/>
                    <a:pt x="222867" y="371610"/>
                    <a:pt x="229444" y="354352"/>
                  </a:cubicBezTo>
                  <a:cubicBezTo>
                    <a:pt x="209651" y="350739"/>
                    <a:pt x="194119" y="341105"/>
                    <a:pt x="183775" y="323814"/>
                  </a:cubicBezTo>
                  <a:cubicBezTo>
                    <a:pt x="173678" y="307297"/>
                    <a:pt x="171702" y="287084"/>
                    <a:pt x="178341" y="268913"/>
                  </a:cubicBezTo>
                  <a:cubicBezTo>
                    <a:pt x="170374" y="268913"/>
                    <a:pt x="162902" y="268913"/>
                    <a:pt x="155244" y="268913"/>
                  </a:cubicBezTo>
                  <a:cubicBezTo>
                    <a:pt x="124891" y="269221"/>
                    <a:pt x="94507" y="269932"/>
                    <a:pt x="64154" y="269777"/>
                  </a:cubicBezTo>
                  <a:cubicBezTo>
                    <a:pt x="40964" y="270268"/>
                    <a:pt x="19319" y="258121"/>
                    <a:pt x="7678" y="238065"/>
                  </a:cubicBezTo>
                  <a:cubicBezTo>
                    <a:pt x="-9922" y="209905"/>
                    <a:pt x="-659" y="171153"/>
                    <a:pt x="27254" y="153120"/>
                  </a:cubicBezTo>
                  <a:cubicBezTo>
                    <a:pt x="37722" y="146345"/>
                    <a:pt x="49919" y="142732"/>
                    <a:pt x="62394" y="142714"/>
                  </a:cubicBezTo>
                  <a:cubicBezTo>
                    <a:pt x="83298" y="142467"/>
                    <a:pt x="104172" y="142313"/>
                    <a:pt x="125076" y="142096"/>
                  </a:cubicBezTo>
                  <a:lnTo>
                    <a:pt x="255752" y="140707"/>
                  </a:lnTo>
                  <a:lnTo>
                    <a:pt x="312845" y="140089"/>
                  </a:lnTo>
                  <a:lnTo>
                    <a:pt x="334923" y="139750"/>
                  </a:lnTo>
                  <a:cubicBezTo>
                    <a:pt x="335788" y="139750"/>
                    <a:pt x="336683" y="139533"/>
                    <a:pt x="337641" y="1394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endPara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51" name="Google Shape;151;p23"/>
          <p:cNvSpPr/>
          <p:nvPr/>
        </p:nvSpPr>
        <p:spPr>
          <a:xfrm>
            <a:off x="2262393" y="6033355"/>
            <a:ext cx="361336" cy="336476"/>
          </a:xfrm>
          <a:prstGeom prst="plus">
            <a:avLst>
              <a:gd name="adj" fmla="val 38150"/>
            </a:avLst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2" name="Google Shape;152;p23"/>
          <p:cNvSpPr/>
          <p:nvPr/>
        </p:nvSpPr>
        <p:spPr>
          <a:xfrm>
            <a:off x="408408" y="6033355"/>
            <a:ext cx="1751161" cy="362309"/>
          </a:xfrm>
          <a:prstGeom prst="rect">
            <a:avLst/>
          </a:prstGeom>
          <a:solidFill>
            <a:srgbClr val="FFC000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r>
              <a:rPr lang="pt-B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Positive</a:t>
            </a:r>
            <a:endParaRPr sz="1467"/>
          </a:p>
        </p:txBody>
      </p:sp>
      <p:sp>
        <p:nvSpPr>
          <p:cNvPr id="153" name="Google Shape;153;p23"/>
          <p:cNvSpPr/>
          <p:nvPr/>
        </p:nvSpPr>
        <p:spPr>
          <a:xfrm>
            <a:off x="2726555" y="6025127"/>
            <a:ext cx="1828556" cy="362309"/>
          </a:xfrm>
          <a:prstGeom prst="rect">
            <a:avLst/>
          </a:prstGeom>
          <a:solidFill>
            <a:srgbClr val="FFC000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r>
              <a:rPr lang="pt-BR" sz="14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≥ 5000 copies/mL*</a:t>
            </a:r>
            <a:endParaRPr sz="1467"/>
          </a:p>
        </p:txBody>
      </p:sp>
      <p:sp>
        <p:nvSpPr>
          <p:cNvPr id="154" name="Google Shape;154;p23"/>
          <p:cNvSpPr txBox="1"/>
          <p:nvPr/>
        </p:nvSpPr>
        <p:spPr>
          <a:xfrm>
            <a:off x="2281119" y="6566631"/>
            <a:ext cx="2856211" cy="256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pt-BR" sz="10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*Under review in updating guidelines</a:t>
            </a:r>
            <a:endParaRPr sz="10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23"/>
          <p:cNvSpPr/>
          <p:nvPr/>
        </p:nvSpPr>
        <p:spPr>
          <a:xfrm>
            <a:off x="4687850" y="6046897"/>
            <a:ext cx="504825" cy="276225"/>
          </a:xfrm>
          <a:prstGeom prst="mathEqual">
            <a:avLst>
              <a:gd name="adj1" fmla="val 23520"/>
              <a:gd name="adj2" fmla="val 11760"/>
            </a:avLst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6" name="Google Shape;156;p23"/>
          <p:cNvSpPr/>
          <p:nvPr/>
        </p:nvSpPr>
        <p:spPr>
          <a:xfrm>
            <a:off x="5339242" y="5939070"/>
            <a:ext cx="1513519" cy="430761"/>
          </a:xfrm>
          <a:prstGeom prst="rect">
            <a:avLst/>
          </a:prstGeom>
          <a:solidFill>
            <a:srgbClr val="FEE2E4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r>
              <a:rPr lang="pt-BR" sz="10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HIV positive sample</a:t>
            </a:r>
            <a:endParaRPr sz="1067" baseline="30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7" name="Google Shape;157;p23"/>
          <p:cNvSpPr/>
          <p:nvPr/>
        </p:nvSpPr>
        <p:spPr>
          <a:xfrm>
            <a:off x="6984473" y="5985555"/>
            <a:ext cx="683491" cy="351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23"/>
          <p:cNvSpPr/>
          <p:nvPr/>
        </p:nvSpPr>
        <p:spPr>
          <a:xfrm>
            <a:off x="7815739" y="5246833"/>
            <a:ext cx="1584000" cy="1526400"/>
          </a:xfrm>
          <a:prstGeom prst="ellipse">
            <a:avLst/>
          </a:prstGeom>
          <a:solidFill>
            <a:srgbClr val="C4E0B2"/>
          </a:solidFill>
          <a:ln w="12700" cap="flat" cmpd="sng">
            <a:solidFill>
              <a:srgbClr val="548135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/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/>
            <a:br>
              <a:rPr lang="pt-BR" sz="10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pt-BR" sz="10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pt-BR" sz="10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sz="10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Immediate blood collection for CD4 </a:t>
            </a:r>
            <a:endParaRPr sz="1467"/>
          </a:p>
          <a:p>
            <a:pPr algn="ctr"/>
            <a:endParaRPr sz="1067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9" name="Google Shape;159;p23"/>
          <p:cNvSpPr/>
          <p:nvPr/>
        </p:nvSpPr>
        <p:spPr>
          <a:xfrm>
            <a:off x="10387212" y="4692685"/>
            <a:ext cx="1751161" cy="685551"/>
          </a:xfrm>
          <a:prstGeom prst="rect">
            <a:avLst/>
          </a:prstGeom>
          <a:solidFill>
            <a:srgbClr val="2F5496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/>
            <a:r>
              <a:rPr lang="pt-BR" sz="106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Assess the need for prophylaxis for OI</a:t>
            </a:r>
            <a:endParaRPr sz="1467"/>
          </a:p>
        </p:txBody>
      </p:sp>
      <p:sp>
        <p:nvSpPr>
          <p:cNvPr id="160" name="Google Shape;160;p23"/>
          <p:cNvSpPr/>
          <p:nvPr/>
        </p:nvSpPr>
        <p:spPr>
          <a:xfrm>
            <a:off x="9512300" y="2669335"/>
            <a:ext cx="874909" cy="3377563"/>
          </a:xfrm>
          <a:prstGeom prst="rightBrace">
            <a:avLst>
              <a:gd name="adj1" fmla="val 8333"/>
              <a:gd name="adj2" fmla="val 50000"/>
            </a:avLst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1" name="Google Shape;161;p23" descr="Cytotoxic T Cell Clip Art, PNG, 600x592px, Cell, Area, B Cell, Bone Marrow,  Cytotoxic T Cell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5231" y="5361348"/>
            <a:ext cx="864645" cy="624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3" descr="Cytotoxic T Cell Clip Art, PNG, 600x592px, Cell, Area, B Cell, Bone Marrow,  Cytotoxic T Cell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0526" y="2105710"/>
            <a:ext cx="864645" cy="624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3" descr="Scientific icon structure a rna molecule Vector Image"/>
          <p:cNvPicPr preferRelativeResize="0"/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4407831">
            <a:off x="3245219" y="4744099"/>
            <a:ext cx="918644" cy="987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3" descr="Scientific icon structure a rna molecule Vector Image"/>
          <p:cNvPicPr preferRelativeResize="0"/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2257874">
            <a:off x="8457041" y="1947711"/>
            <a:ext cx="918644" cy="9873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m 30">
            <a:extLst>
              <a:ext uri="{FF2B5EF4-FFF2-40B4-BE49-F238E27FC236}">
                <a16:creationId xmlns:a16="http://schemas.microsoft.com/office/drawing/2014/main" id="{E5341ECD-D0DB-C85F-DE87-AC7D051F1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0746" y="4990600"/>
            <a:ext cx="3842879" cy="1819275"/>
          </a:xfrm>
          <a:prstGeom prst="rect">
            <a:avLst/>
          </a:prstGeom>
        </p:spPr>
      </p:pic>
      <p:pic>
        <p:nvPicPr>
          <p:cNvPr id="2" name="Picture 2" descr="Resultado de imagem para caminhao desenho">
            <a:extLst>
              <a:ext uri="{FF2B5EF4-FFF2-40B4-BE49-F238E27FC236}">
                <a16:creationId xmlns:a16="http://schemas.microsoft.com/office/drawing/2014/main" id="{AD989E12-9D05-9999-6107-E98457D99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893328" y="1629601"/>
            <a:ext cx="968030" cy="7582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de cantos arredondados 16">
            <a:extLst>
              <a:ext uri="{FF2B5EF4-FFF2-40B4-BE49-F238E27FC236}">
                <a16:creationId xmlns:a16="http://schemas.microsoft.com/office/drawing/2014/main" id="{193F02F8-42AB-A32F-FE00-2B4FBCB1BF05}"/>
              </a:ext>
            </a:extLst>
          </p:cNvPr>
          <p:cNvSpPr/>
          <p:nvPr/>
        </p:nvSpPr>
        <p:spPr>
          <a:xfrm>
            <a:off x="1023358" y="1397295"/>
            <a:ext cx="1006654" cy="8934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52" dirty="0" err="1"/>
              <a:t>MoH</a:t>
            </a:r>
            <a:endParaRPr lang="pt-BR" sz="2052" dirty="0"/>
          </a:p>
        </p:txBody>
      </p:sp>
      <p:sp>
        <p:nvSpPr>
          <p:cNvPr id="5" name="Retângulo de cantos arredondados 17">
            <a:extLst>
              <a:ext uri="{FF2B5EF4-FFF2-40B4-BE49-F238E27FC236}">
                <a16:creationId xmlns:a16="http://schemas.microsoft.com/office/drawing/2014/main" id="{7D1C9290-4823-AA7D-55B1-B0BE71DE87D9}"/>
              </a:ext>
            </a:extLst>
          </p:cNvPr>
          <p:cNvSpPr/>
          <p:nvPr/>
        </p:nvSpPr>
        <p:spPr>
          <a:xfrm>
            <a:off x="3498170" y="2437282"/>
            <a:ext cx="992170" cy="8721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/>
              <a:t>27 </a:t>
            </a:r>
            <a:r>
              <a:rPr lang="pt-BR" sz="2000" dirty="0" err="1"/>
              <a:t>States</a:t>
            </a:r>
            <a:endParaRPr lang="pt-BR" sz="2000" dirty="0"/>
          </a:p>
        </p:txBody>
      </p:sp>
      <p:sp>
        <p:nvSpPr>
          <p:cNvPr id="6" name="Retângulo de cantos arredondados 18">
            <a:extLst>
              <a:ext uri="{FF2B5EF4-FFF2-40B4-BE49-F238E27FC236}">
                <a16:creationId xmlns:a16="http://schemas.microsoft.com/office/drawing/2014/main" id="{127C2430-C34C-6CD0-2C1A-68C7C0C98B45}"/>
              </a:ext>
            </a:extLst>
          </p:cNvPr>
          <p:cNvSpPr/>
          <p:nvPr/>
        </p:nvSpPr>
        <p:spPr>
          <a:xfrm>
            <a:off x="5678645" y="3921250"/>
            <a:ext cx="1574043" cy="8721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1625" dirty="0"/>
              <a:t>5,570 </a:t>
            </a:r>
            <a:r>
              <a:rPr lang="pt-BR" sz="1625" dirty="0" err="1"/>
              <a:t>Municipalities</a:t>
            </a:r>
            <a:endParaRPr lang="pt-BR" sz="1625" dirty="0"/>
          </a:p>
        </p:txBody>
      </p:sp>
      <p:sp>
        <p:nvSpPr>
          <p:cNvPr id="7" name="Retângulo de cantos arredondados 20">
            <a:extLst>
              <a:ext uri="{FF2B5EF4-FFF2-40B4-BE49-F238E27FC236}">
                <a16:creationId xmlns:a16="http://schemas.microsoft.com/office/drawing/2014/main" id="{3B2D6832-0AC8-A01C-4C7D-186460AECE16}"/>
              </a:ext>
            </a:extLst>
          </p:cNvPr>
          <p:cNvSpPr/>
          <p:nvPr/>
        </p:nvSpPr>
        <p:spPr>
          <a:xfrm>
            <a:off x="8244099" y="5518926"/>
            <a:ext cx="2577923" cy="10616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710" dirty="0">
                <a:solidFill>
                  <a:schemeClr val="bg1"/>
                </a:solidFill>
              </a:rPr>
              <a:t>48,161 </a:t>
            </a:r>
          </a:p>
          <a:p>
            <a:pPr algn="ctr"/>
            <a:r>
              <a:rPr lang="en-US" sz="1710" dirty="0">
                <a:solidFill>
                  <a:schemeClr val="bg1"/>
                </a:solidFill>
              </a:rPr>
              <a:t>Primary HC facilities</a:t>
            </a:r>
          </a:p>
          <a:p>
            <a:pPr algn="ctr"/>
            <a:r>
              <a:rPr lang="en-US" sz="1710" dirty="0">
                <a:solidFill>
                  <a:schemeClr val="bg1"/>
                </a:solidFill>
              </a:rPr>
              <a:t>+</a:t>
            </a:r>
          </a:p>
          <a:p>
            <a:pPr algn="ctr"/>
            <a:r>
              <a:rPr lang="en-US" sz="1710" dirty="0">
                <a:solidFill>
                  <a:schemeClr val="bg1"/>
                </a:solidFill>
              </a:rPr>
              <a:t>HIV/STI services</a:t>
            </a:r>
            <a:endParaRPr lang="pt-BR" sz="1710" dirty="0">
              <a:solidFill>
                <a:schemeClr val="bg1"/>
              </a:solidFill>
            </a:endParaRPr>
          </a:p>
        </p:txBody>
      </p:sp>
      <p:sp>
        <p:nvSpPr>
          <p:cNvPr id="8" name="Seta em curva para baixo 22">
            <a:extLst>
              <a:ext uri="{FF2B5EF4-FFF2-40B4-BE49-F238E27FC236}">
                <a16:creationId xmlns:a16="http://schemas.microsoft.com/office/drawing/2014/main" id="{F694EEFE-A477-EA47-99BA-65DD6482DE95}"/>
              </a:ext>
            </a:extLst>
          </p:cNvPr>
          <p:cNvSpPr/>
          <p:nvPr/>
        </p:nvSpPr>
        <p:spPr>
          <a:xfrm rot="1401171">
            <a:off x="2150104" y="1702442"/>
            <a:ext cx="1462972" cy="391293"/>
          </a:xfrm>
          <a:prstGeom prst="curvedDown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52">
              <a:solidFill>
                <a:schemeClr val="tx1"/>
              </a:solidFill>
            </a:endParaRPr>
          </a:p>
        </p:txBody>
      </p:sp>
      <p:sp>
        <p:nvSpPr>
          <p:cNvPr id="9" name="Seta em curva para baixo 23">
            <a:extLst>
              <a:ext uri="{FF2B5EF4-FFF2-40B4-BE49-F238E27FC236}">
                <a16:creationId xmlns:a16="http://schemas.microsoft.com/office/drawing/2014/main" id="{92388ECB-CA68-2EA3-8A7A-F50D665FD7E7}"/>
              </a:ext>
            </a:extLst>
          </p:cNvPr>
          <p:cNvSpPr/>
          <p:nvPr/>
        </p:nvSpPr>
        <p:spPr>
          <a:xfrm rot="1401171">
            <a:off x="4601547" y="3029162"/>
            <a:ext cx="1462972" cy="391293"/>
          </a:xfrm>
          <a:prstGeom prst="curvedDown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52">
              <a:solidFill>
                <a:schemeClr val="tx1"/>
              </a:solidFill>
            </a:endParaRPr>
          </a:p>
        </p:txBody>
      </p:sp>
      <p:sp>
        <p:nvSpPr>
          <p:cNvPr id="10" name="Seta em curva para baixo 24">
            <a:extLst>
              <a:ext uri="{FF2B5EF4-FFF2-40B4-BE49-F238E27FC236}">
                <a16:creationId xmlns:a16="http://schemas.microsoft.com/office/drawing/2014/main" id="{BE48D9DF-4A9F-D87A-A5C0-AD2B32DA76AB}"/>
              </a:ext>
            </a:extLst>
          </p:cNvPr>
          <p:cNvSpPr/>
          <p:nvPr/>
        </p:nvSpPr>
        <p:spPr>
          <a:xfrm rot="1401171">
            <a:off x="7319088" y="4496879"/>
            <a:ext cx="1462972" cy="391293"/>
          </a:xfrm>
          <a:prstGeom prst="curvedDown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52">
              <a:solidFill>
                <a:schemeClr val="tx1"/>
              </a:solidFill>
            </a:endParaRPr>
          </a:p>
        </p:txBody>
      </p:sp>
      <p:sp>
        <p:nvSpPr>
          <p:cNvPr id="11" name="Seta em curva para baixo 27">
            <a:extLst>
              <a:ext uri="{FF2B5EF4-FFF2-40B4-BE49-F238E27FC236}">
                <a16:creationId xmlns:a16="http://schemas.microsoft.com/office/drawing/2014/main" id="{D9B8903E-813C-C529-CB31-1B55D0CECE16}"/>
              </a:ext>
            </a:extLst>
          </p:cNvPr>
          <p:cNvSpPr/>
          <p:nvPr/>
        </p:nvSpPr>
        <p:spPr>
          <a:xfrm rot="12034029">
            <a:off x="6329873" y="5667766"/>
            <a:ext cx="1645586" cy="449534"/>
          </a:xfrm>
          <a:prstGeom prst="curved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39">
              <a:solidFill>
                <a:schemeClr val="tx1"/>
              </a:solidFill>
            </a:endParaRPr>
          </a:p>
        </p:txBody>
      </p:sp>
      <p:pic>
        <p:nvPicPr>
          <p:cNvPr id="12" name="Picture 8" descr="Resultado de imagem para smartfone desenho">
            <a:extLst>
              <a:ext uri="{FF2B5EF4-FFF2-40B4-BE49-F238E27FC236}">
                <a16:creationId xmlns:a16="http://schemas.microsoft.com/office/drawing/2014/main" id="{B34E4236-D3D1-5825-3772-9E936816B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3079" y="5615385"/>
            <a:ext cx="316398" cy="3632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Resultado de imagem para notebook desenho">
            <a:extLst>
              <a:ext uri="{FF2B5EF4-FFF2-40B4-BE49-F238E27FC236}">
                <a16:creationId xmlns:a16="http://schemas.microsoft.com/office/drawing/2014/main" id="{FCF567FF-008E-C99F-6158-74D453CE9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7248" y="5044340"/>
            <a:ext cx="1010741" cy="8308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eta em curva para baixo 33">
            <a:extLst>
              <a:ext uri="{FF2B5EF4-FFF2-40B4-BE49-F238E27FC236}">
                <a16:creationId xmlns:a16="http://schemas.microsoft.com/office/drawing/2014/main" id="{7002DC5E-0908-ED21-98DA-4A9E4FD4A111}"/>
              </a:ext>
            </a:extLst>
          </p:cNvPr>
          <p:cNvSpPr/>
          <p:nvPr/>
        </p:nvSpPr>
        <p:spPr>
          <a:xfrm rot="12034029">
            <a:off x="3705704" y="4142048"/>
            <a:ext cx="1645586" cy="449534"/>
          </a:xfrm>
          <a:prstGeom prst="curved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39">
              <a:solidFill>
                <a:schemeClr val="tx1"/>
              </a:solidFill>
            </a:endParaRPr>
          </a:p>
        </p:txBody>
      </p:sp>
      <p:pic>
        <p:nvPicPr>
          <p:cNvPr id="15" name="Picture 8" descr="Resultado de imagem para smartfone desenho">
            <a:extLst>
              <a:ext uri="{FF2B5EF4-FFF2-40B4-BE49-F238E27FC236}">
                <a16:creationId xmlns:a16="http://schemas.microsoft.com/office/drawing/2014/main" id="{0F0BC032-E0E5-E1AE-FDB1-877E5A99B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8910" y="4089668"/>
            <a:ext cx="316398" cy="3632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Resultado de imagem para notebook desenho">
            <a:extLst>
              <a:ext uri="{FF2B5EF4-FFF2-40B4-BE49-F238E27FC236}">
                <a16:creationId xmlns:a16="http://schemas.microsoft.com/office/drawing/2014/main" id="{FD10FDC7-0BA2-830A-CB4A-6A0EE18CD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3079" y="3518623"/>
            <a:ext cx="1010741" cy="8308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eta em curva para baixo 36">
            <a:extLst>
              <a:ext uri="{FF2B5EF4-FFF2-40B4-BE49-F238E27FC236}">
                <a16:creationId xmlns:a16="http://schemas.microsoft.com/office/drawing/2014/main" id="{3F3E00A2-D8F4-6CF2-F9D3-AA83FBC3B7FE}"/>
              </a:ext>
            </a:extLst>
          </p:cNvPr>
          <p:cNvSpPr/>
          <p:nvPr/>
        </p:nvSpPr>
        <p:spPr>
          <a:xfrm rot="12034029">
            <a:off x="1554580" y="2868663"/>
            <a:ext cx="1645586" cy="449534"/>
          </a:xfrm>
          <a:prstGeom prst="curved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39">
              <a:solidFill>
                <a:schemeClr val="tx1"/>
              </a:solidFill>
            </a:endParaRPr>
          </a:p>
        </p:txBody>
      </p:sp>
      <p:pic>
        <p:nvPicPr>
          <p:cNvPr id="18" name="Picture 8" descr="Resultado de imagem para smartfone desenho">
            <a:extLst>
              <a:ext uri="{FF2B5EF4-FFF2-40B4-BE49-F238E27FC236}">
                <a16:creationId xmlns:a16="http://schemas.microsoft.com/office/drawing/2014/main" id="{4F6E1359-D8A7-E213-25A4-E730CB83D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7786" y="2816283"/>
            <a:ext cx="316398" cy="3632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Resultado de imagem para notebook desenho">
            <a:extLst>
              <a:ext uri="{FF2B5EF4-FFF2-40B4-BE49-F238E27FC236}">
                <a16:creationId xmlns:a16="http://schemas.microsoft.com/office/drawing/2014/main" id="{D099784D-E7EA-A002-725E-5DD8BA0F7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1955" y="2245238"/>
            <a:ext cx="1010741" cy="8308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" descr="Resultado de imagem para sisloglab">
            <a:extLst>
              <a:ext uri="{FF2B5EF4-FFF2-40B4-BE49-F238E27FC236}">
                <a16:creationId xmlns:a16="http://schemas.microsoft.com/office/drawing/2014/main" id="{E29CB85A-76B9-961F-FB40-8E5AF0AD9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822" y="5701165"/>
            <a:ext cx="2859722" cy="7154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aixaDeTexto 5">
            <a:extLst>
              <a:ext uri="{FF2B5EF4-FFF2-40B4-BE49-F238E27FC236}">
                <a16:creationId xmlns:a16="http://schemas.microsoft.com/office/drawing/2014/main" id="{DF07D218-27FC-5837-0C31-1BFFC1FC9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7161" y="6599342"/>
            <a:ext cx="8665679" cy="276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pt-BR" altLang="pt-BR" sz="599" dirty="0"/>
              <a:t>*Fonte: Avaliação Externa  do Programa Nacional de Melhoria do Acesso e Qualidade da Atenção Básica</a:t>
            </a:r>
          </a:p>
          <a:p>
            <a:r>
              <a:rPr lang="pt-BR" altLang="pt-BR" sz="599" dirty="0"/>
              <a:t>PMAQ  1º Ciclo (2011/2012) e 2 º Ciclo (2013/2014) comparativo das Equipes de Saúde da Família</a:t>
            </a:r>
          </a:p>
        </p:txBody>
      </p:sp>
      <p:sp>
        <p:nvSpPr>
          <p:cNvPr id="25" name="AutoShape 2" descr="Resultado de imagem para aviao pequeno">
            <a:extLst>
              <a:ext uri="{FF2B5EF4-FFF2-40B4-BE49-F238E27FC236}">
                <a16:creationId xmlns:a16="http://schemas.microsoft.com/office/drawing/2014/main" id="{DE199466-132D-B007-9B28-56F2C0A2D5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37521" y="3014774"/>
            <a:ext cx="600858" cy="60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203" tIns="39101" rIns="78203" bIns="39101" numCol="1" anchor="t" anchorCtr="0" compatLnSpc="1">
            <a:prstTxWarp prst="textNoShape">
              <a:avLst/>
            </a:prstTxWarp>
          </a:bodyPr>
          <a:lstStyle/>
          <a:p>
            <a:endParaRPr lang="pt-BR" sz="1539"/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8532BFD6-DF54-2984-33BF-C34673E484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8697" y="3851482"/>
            <a:ext cx="1446522" cy="1083495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1EC225CD-3D0E-AA47-F823-32597E036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5054" y="4962639"/>
            <a:ext cx="1564265" cy="1229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">
            <a:extLst>
              <a:ext uri="{FF2B5EF4-FFF2-40B4-BE49-F238E27FC236}">
                <a16:creationId xmlns:a16="http://schemas.microsoft.com/office/drawing/2014/main" id="{C21444E5-CB90-AD17-6F3A-3D176CFCE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1375" y="3341939"/>
            <a:ext cx="1465205" cy="1046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9">
            <a:extLst>
              <a:ext uri="{FF2B5EF4-FFF2-40B4-BE49-F238E27FC236}">
                <a16:creationId xmlns:a16="http://schemas.microsoft.com/office/drawing/2014/main" id="{45508D9C-AF2E-9947-41E0-F2B69EE33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9315" y="1874592"/>
            <a:ext cx="1232411" cy="880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 descr="Resultado de imagem para brazil map regions">
            <a:extLst>
              <a:ext uri="{FF2B5EF4-FFF2-40B4-BE49-F238E27FC236}">
                <a16:creationId xmlns:a16="http://schemas.microsoft.com/office/drawing/2014/main" id="{4ED44690-ABA1-CB48-6D3F-9E77B56DF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69415" y="4089669"/>
            <a:ext cx="1700296" cy="160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CaixaDeTexto 35">
            <a:extLst>
              <a:ext uri="{FF2B5EF4-FFF2-40B4-BE49-F238E27FC236}">
                <a16:creationId xmlns:a16="http://schemas.microsoft.com/office/drawing/2014/main" id="{6AFC67CC-C848-6729-8720-AC8F48D35CC0}"/>
              </a:ext>
            </a:extLst>
          </p:cNvPr>
          <p:cNvSpPr txBox="1"/>
          <p:nvPr/>
        </p:nvSpPr>
        <p:spPr>
          <a:xfrm>
            <a:off x="9858764" y="3782750"/>
            <a:ext cx="233138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1" dirty="0" err="1"/>
              <a:t>Population</a:t>
            </a:r>
            <a:r>
              <a:rPr lang="pt-BR" sz="1200" b="1" dirty="0"/>
              <a:t>: 203,0 </a:t>
            </a:r>
            <a:r>
              <a:rPr lang="pt-BR" sz="1200" b="1" dirty="0" err="1"/>
              <a:t>million</a:t>
            </a:r>
            <a:endParaRPr lang="pt-BR" sz="1200" b="1" dirty="0"/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BA10D825-DA93-C0BD-24AA-DC0ADF8B805C}"/>
              </a:ext>
            </a:extLst>
          </p:cNvPr>
          <p:cNvSpPr/>
          <p:nvPr/>
        </p:nvSpPr>
        <p:spPr>
          <a:xfrm rot="19665076">
            <a:off x="167789" y="984769"/>
            <a:ext cx="1390865" cy="73866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HIV Rapid POCT since </a:t>
            </a:r>
          </a:p>
          <a:p>
            <a:pPr algn="ctr"/>
            <a:r>
              <a:rPr lang="en-US" sz="1400" b="1" dirty="0"/>
              <a:t>2012 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0980E3A6-E179-7A6E-4649-19B1128D6E5A}"/>
              </a:ext>
            </a:extLst>
          </p:cNvPr>
          <p:cNvSpPr txBox="1"/>
          <p:nvPr/>
        </p:nvSpPr>
        <p:spPr>
          <a:xfrm>
            <a:off x="59100" y="6439374"/>
            <a:ext cx="61026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1" dirty="0"/>
              <a:t>INFORMATION ON CONSUMPTION AND NEED FOR RESUPPLY</a:t>
            </a:r>
          </a:p>
        </p:txBody>
      </p:sp>
      <p:sp>
        <p:nvSpPr>
          <p:cNvPr id="3" name="Google Shape;91;p22">
            <a:extLst>
              <a:ext uri="{FF2B5EF4-FFF2-40B4-BE49-F238E27FC236}">
                <a16:creationId xmlns:a16="http://schemas.microsoft.com/office/drawing/2014/main" id="{11E07F82-4E7B-133B-C27A-82F09273E3DA}"/>
              </a:ext>
            </a:extLst>
          </p:cNvPr>
          <p:cNvSpPr txBox="1"/>
          <p:nvPr/>
        </p:nvSpPr>
        <p:spPr>
          <a:xfrm>
            <a:off x="1279985" y="154244"/>
            <a:ext cx="88548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/>
            <a:r>
              <a:rPr lang="en-US" sz="2400" b="1" dirty="0">
                <a:solidFill>
                  <a:srgbClr val="183EFF"/>
                </a:solidFill>
                <a:latin typeface="Montserrat"/>
                <a:ea typeface="Montserrat"/>
                <a:cs typeface="Montserrat"/>
                <a:sym typeface="Montserrat"/>
              </a:rPr>
              <a:t>Definition of a logistics system for rapid POC tests </a:t>
            </a:r>
            <a:endParaRPr sz="2400" b="1" dirty="0">
              <a:solidFill>
                <a:srgbClr val="183E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293864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10323098" y="6296947"/>
            <a:ext cx="69824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D3949-D325-4C02-B6F3-CA7E3C2E1BD9}" type="slidenum">
              <a:rPr kumimoji="0" lang="pt-BR" sz="800" b="1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Roboto" panose="02000000000000000000" pitchFamily="2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Montserrat" panose="000005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3440" y="395271"/>
            <a:ext cx="524012" cy="531643"/>
          </a:xfrm>
          <a:prstGeom prst="rect">
            <a:avLst/>
          </a:prstGeom>
        </p:spPr>
      </p:pic>
      <p:sp>
        <p:nvSpPr>
          <p:cNvPr id="27" name="Título 1">
            <a:extLst>
              <a:ext uri="{FF2B5EF4-FFF2-40B4-BE49-F238E27FC236}">
                <a16:creationId xmlns:a16="http://schemas.microsoft.com/office/drawing/2014/main" id="{620DB292-F265-4A9B-D6BC-A9773C2C80EB}"/>
              </a:ext>
            </a:extLst>
          </p:cNvPr>
          <p:cNvSpPr txBox="1">
            <a:spLocks/>
          </p:cNvSpPr>
          <p:nvPr/>
        </p:nvSpPr>
        <p:spPr>
          <a:xfrm>
            <a:off x="1112809" y="265668"/>
            <a:ext cx="9052124" cy="5401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+mj-ea"/>
              <a:cs typeface="+mj-cs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C9C2ED2-925D-442D-BE21-3929E7D9CDA1}"/>
              </a:ext>
            </a:extLst>
          </p:cNvPr>
          <p:cNvSpPr/>
          <p:nvPr/>
        </p:nvSpPr>
        <p:spPr>
          <a:xfrm>
            <a:off x="45483" y="6423864"/>
            <a:ext cx="2124299" cy="2167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Fonte: Caderno de Informações Logísticas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329513B8-15B8-4A10-96E7-CF897EFB69B1}"/>
              </a:ext>
            </a:extLst>
          </p:cNvPr>
          <p:cNvSpPr/>
          <p:nvPr/>
        </p:nvSpPr>
        <p:spPr>
          <a:xfrm>
            <a:off x="46953" y="6595223"/>
            <a:ext cx="1127232" cy="2167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*Dados até </a:t>
            </a:r>
            <a:r>
              <a:rPr lang="pt-BR" sz="800" dirty="0" err="1">
                <a:solidFill>
                  <a:prstClr val="black"/>
                </a:solidFill>
                <a:latin typeface="Roboto"/>
              </a:rPr>
              <a:t>jun</a:t>
            </a: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/2024</a:t>
            </a: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1B7734C5-0E77-08A0-1DD4-8B75C71A551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8301434"/>
              </p:ext>
            </p:extLst>
          </p:nvPr>
        </p:nvGraphicFramePr>
        <p:xfrm>
          <a:off x="1918831" y="1455938"/>
          <a:ext cx="8246101" cy="40233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Google Shape;91;p22">
            <a:extLst>
              <a:ext uri="{FF2B5EF4-FFF2-40B4-BE49-F238E27FC236}">
                <a16:creationId xmlns:a16="http://schemas.microsoft.com/office/drawing/2014/main" id="{1C42130E-770E-D742-2FFC-9EC96785F934}"/>
              </a:ext>
            </a:extLst>
          </p:cNvPr>
          <p:cNvSpPr txBox="1"/>
          <p:nvPr/>
        </p:nvSpPr>
        <p:spPr>
          <a:xfrm>
            <a:off x="1279985" y="154244"/>
            <a:ext cx="88548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/>
            <a:r>
              <a:rPr lang="en-US" sz="2400" b="1" dirty="0">
                <a:solidFill>
                  <a:srgbClr val="183EFF"/>
                </a:solidFill>
                <a:latin typeface="Montserrat"/>
                <a:ea typeface="Montserrat"/>
                <a:cs typeface="Montserrat"/>
                <a:sym typeface="Montserrat"/>
              </a:rPr>
              <a:t>Number of rapid HIV tests distributed in the country by the Ministry of Health</a:t>
            </a:r>
          </a:p>
        </p:txBody>
      </p:sp>
    </p:spTree>
    <p:extLst>
      <p:ext uri="{BB962C8B-B14F-4D97-AF65-F5344CB8AC3E}">
        <p14:creationId xmlns:p14="http://schemas.microsoft.com/office/powerpoint/2010/main" val="1983970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m 47">
            <a:extLst>
              <a:ext uri="{FF2B5EF4-FFF2-40B4-BE49-F238E27FC236}">
                <a16:creationId xmlns:a16="http://schemas.microsoft.com/office/drawing/2014/main" id="{13636A5B-37ED-8D18-B3BA-5A26C05DF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3523" y="0"/>
            <a:ext cx="3502287" cy="1819275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F461E5C9-878B-8DA9-5CB6-B3D673D4323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48800" y="999953"/>
            <a:ext cx="4694400" cy="46880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img1" descr="Ministério da Saúde">
            <a:hlinkClick r:id="rId5"/>
            <a:extLst>
              <a:ext uri="{FF2B5EF4-FFF2-40B4-BE49-F238E27FC236}">
                <a16:creationId xmlns:a16="http://schemas.microsoft.com/office/drawing/2014/main" id="{F352972A-CFDA-C110-3A65-1AF0AA184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2323" y="1564398"/>
            <a:ext cx="279400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Ministério da Saúde">
            <a:hlinkClick r:id="rId5"/>
            <a:extLst>
              <a:ext uri="{FF2B5EF4-FFF2-40B4-BE49-F238E27FC236}">
                <a16:creationId xmlns:a16="http://schemas.microsoft.com/office/drawing/2014/main" id="{C015A85D-916A-ADB4-A80C-6A14A5563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2323" y="1564398"/>
            <a:ext cx="279400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 descr="Ministério da Saúde">
            <a:hlinkClick r:id="rId5"/>
            <a:extLst>
              <a:ext uri="{FF2B5EF4-FFF2-40B4-BE49-F238E27FC236}">
                <a16:creationId xmlns:a16="http://schemas.microsoft.com/office/drawing/2014/main" id="{976FA914-5495-C255-BF56-71FD5C5E8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2323" y="1564398"/>
            <a:ext cx="2794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9" descr="Ministério da Saúde">
            <a:hlinkClick r:id="rId5"/>
            <a:extLst>
              <a:ext uri="{FF2B5EF4-FFF2-40B4-BE49-F238E27FC236}">
                <a16:creationId xmlns:a16="http://schemas.microsoft.com/office/drawing/2014/main" id="{16F89A9F-A0F0-EC92-C74C-02069641B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2323" y="1564398"/>
            <a:ext cx="2794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Ministério da Saúde">
            <a:hlinkClick r:id="rId5"/>
            <a:extLst>
              <a:ext uri="{FF2B5EF4-FFF2-40B4-BE49-F238E27FC236}">
                <a16:creationId xmlns:a16="http://schemas.microsoft.com/office/drawing/2014/main" id="{550955BB-0B54-207E-7DE2-33D57280B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2323" y="1564398"/>
            <a:ext cx="279400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img1" descr="Ministério da Saúde">
            <a:hlinkClick r:id="rId5"/>
            <a:extLst>
              <a:ext uri="{FF2B5EF4-FFF2-40B4-BE49-F238E27FC236}">
                <a16:creationId xmlns:a16="http://schemas.microsoft.com/office/drawing/2014/main" id="{BA92D655-444C-08AE-2C02-2C1D440F4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2323" y="1564398"/>
            <a:ext cx="279400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" descr="Ministério da Saúde">
            <a:hlinkClick r:id="rId5"/>
            <a:extLst>
              <a:ext uri="{FF2B5EF4-FFF2-40B4-BE49-F238E27FC236}">
                <a16:creationId xmlns:a16="http://schemas.microsoft.com/office/drawing/2014/main" id="{39CA90C8-D018-0A9B-EF51-379F54FC1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2323" y="1564398"/>
            <a:ext cx="279400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Ministério da Saúde">
            <a:hlinkClick r:id="rId5"/>
            <a:extLst>
              <a:ext uri="{FF2B5EF4-FFF2-40B4-BE49-F238E27FC236}">
                <a16:creationId xmlns:a16="http://schemas.microsoft.com/office/drawing/2014/main" id="{E069BC26-0BC4-46CD-4901-394F63295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2323" y="1564398"/>
            <a:ext cx="2794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CaixaDeTexto 17">
            <a:extLst>
              <a:ext uri="{FF2B5EF4-FFF2-40B4-BE49-F238E27FC236}">
                <a16:creationId xmlns:a16="http://schemas.microsoft.com/office/drawing/2014/main" id="{E881E375-AEED-06B7-A54B-19D026EEF1AF}"/>
              </a:ext>
            </a:extLst>
          </p:cNvPr>
          <p:cNvSpPr txBox="1"/>
          <p:nvPr/>
        </p:nvSpPr>
        <p:spPr>
          <a:xfrm>
            <a:off x="7451877" y="4384155"/>
            <a:ext cx="22420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95% of Brazilian municipalities have rapid tests available for HIV</a:t>
            </a:r>
            <a:endParaRPr lang="pt-B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CaixaDeTexto 18">
            <a:extLst>
              <a:ext uri="{FF2B5EF4-FFF2-40B4-BE49-F238E27FC236}">
                <a16:creationId xmlns:a16="http://schemas.microsoft.com/office/drawing/2014/main" id="{9E982AF6-3098-C480-2ED4-18149E5394FD}"/>
              </a:ext>
            </a:extLst>
          </p:cNvPr>
          <p:cNvSpPr txBox="1"/>
          <p:nvPr/>
        </p:nvSpPr>
        <p:spPr>
          <a:xfrm>
            <a:off x="1490133" y="6296470"/>
            <a:ext cx="50359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Fonte dos dados</a:t>
            </a:r>
            <a:r>
              <a:rPr lang="pt-BR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SIA/</a:t>
            </a:r>
            <a:r>
              <a:rPr lang="pt-BR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SUS, SISLOGLAB, SISAB, PMAQ</a:t>
            </a:r>
          </a:p>
          <a:p>
            <a:r>
              <a:rPr lang="pt-BR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Slide: BIGOLIN, 2021</a:t>
            </a:r>
          </a:p>
        </p:txBody>
      </p:sp>
      <p:sp>
        <p:nvSpPr>
          <p:cNvPr id="6" name="Google Shape;91;p22">
            <a:extLst>
              <a:ext uri="{FF2B5EF4-FFF2-40B4-BE49-F238E27FC236}">
                <a16:creationId xmlns:a16="http://schemas.microsoft.com/office/drawing/2014/main" id="{4A17E754-F6F7-4ADB-93B5-22D208C9358A}"/>
              </a:ext>
            </a:extLst>
          </p:cNvPr>
          <p:cNvSpPr txBox="1"/>
          <p:nvPr/>
        </p:nvSpPr>
        <p:spPr>
          <a:xfrm>
            <a:off x="1070122" y="65465"/>
            <a:ext cx="991766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/>
            <a:r>
              <a:rPr lang="en-US" sz="2400" b="1" dirty="0">
                <a:solidFill>
                  <a:srgbClr val="183EFF"/>
                </a:solidFill>
                <a:latin typeface="Montserrat"/>
                <a:ea typeface="Montserrat"/>
                <a:cs typeface="Montserrat"/>
                <a:sym typeface="Montserrat"/>
              </a:rPr>
              <a:t>Percentage of coverage of rapid HIV tests among the 5,570 municipalities in Brazil</a:t>
            </a:r>
          </a:p>
        </p:txBody>
      </p:sp>
      <p:sp>
        <p:nvSpPr>
          <p:cNvPr id="2" name="Retângulo Arredondado 1">
            <a:extLst>
              <a:ext uri="{FF2B5EF4-FFF2-40B4-BE49-F238E27FC236}">
                <a16:creationId xmlns:a16="http://schemas.microsoft.com/office/drawing/2014/main" id="{BF85896C-2D24-F15C-6699-C89E7941B12B}"/>
              </a:ext>
            </a:extLst>
          </p:cNvPr>
          <p:cNvSpPr/>
          <p:nvPr/>
        </p:nvSpPr>
        <p:spPr>
          <a:xfrm>
            <a:off x="1973766" y="4204010"/>
            <a:ext cx="223024" cy="180145"/>
          </a:xfrm>
          <a:prstGeom prst="roundRect">
            <a:avLst/>
          </a:prstGeom>
          <a:solidFill>
            <a:srgbClr val="69AA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Arredondado 2">
            <a:extLst>
              <a:ext uri="{FF2B5EF4-FFF2-40B4-BE49-F238E27FC236}">
                <a16:creationId xmlns:a16="http://schemas.microsoft.com/office/drawing/2014/main" id="{A443E114-BC02-3818-F4FA-BF367F4F906B}"/>
              </a:ext>
            </a:extLst>
          </p:cNvPr>
          <p:cNvSpPr/>
          <p:nvPr/>
        </p:nvSpPr>
        <p:spPr>
          <a:xfrm>
            <a:off x="1973766" y="4534830"/>
            <a:ext cx="223024" cy="180145"/>
          </a:xfrm>
          <a:prstGeom prst="roundRect">
            <a:avLst/>
          </a:prstGeom>
          <a:solidFill>
            <a:srgbClr val="C729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17">
            <a:extLst>
              <a:ext uri="{FF2B5EF4-FFF2-40B4-BE49-F238E27FC236}">
                <a16:creationId xmlns:a16="http://schemas.microsoft.com/office/drawing/2014/main" id="{8CDE28CC-C113-4171-CFB0-24DF70011906}"/>
              </a:ext>
            </a:extLst>
          </p:cNvPr>
          <p:cNvSpPr txBox="1"/>
          <p:nvPr/>
        </p:nvSpPr>
        <p:spPr>
          <a:xfrm>
            <a:off x="2366972" y="4109416"/>
            <a:ext cx="2242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Tests available</a:t>
            </a:r>
            <a:endParaRPr lang="pt-B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aixaDeTexto 17">
            <a:extLst>
              <a:ext uri="{FF2B5EF4-FFF2-40B4-BE49-F238E27FC236}">
                <a16:creationId xmlns:a16="http://schemas.microsoft.com/office/drawing/2014/main" id="{4056B420-06C3-8876-4570-8060D7DE7745}"/>
              </a:ext>
            </a:extLst>
          </p:cNvPr>
          <p:cNvSpPr txBox="1"/>
          <p:nvPr/>
        </p:nvSpPr>
        <p:spPr>
          <a:xfrm>
            <a:off x="2366972" y="4440236"/>
            <a:ext cx="2242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tests</a:t>
            </a:r>
            <a:endParaRPr lang="pt-B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788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m 47">
            <a:extLst>
              <a:ext uri="{FF2B5EF4-FFF2-40B4-BE49-F238E27FC236}">
                <a16:creationId xmlns:a16="http://schemas.microsoft.com/office/drawing/2014/main" id="{13636A5B-37ED-8D18-B3BA-5A26C05DF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9713" y="65465"/>
            <a:ext cx="3502287" cy="1819275"/>
          </a:xfrm>
          <a:prstGeom prst="rect">
            <a:avLst/>
          </a:prstGeom>
        </p:spPr>
      </p:pic>
      <p:sp>
        <p:nvSpPr>
          <p:cNvPr id="6" name="Google Shape;91;p22">
            <a:extLst>
              <a:ext uri="{FF2B5EF4-FFF2-40B4-BE49-F238E27FC236}">
                <a16:creationId xmlns:a16="http://schemas.microsoft.com/office/drawing/2014/main" id="{4A17E754-F6F7-4ADB-93B5-22D208C9358A}"/>
              </a:ext>
            </a:extLst>
          </p:cNvPr>
          <p:cNvSpPr txBox="1"/>
          <p:nvPr/>
        </p:nvSpPr>
        <p:spPr>
          <a:xfrm>
            <a:off x="1047637" y="92880"/>
            <a:ext cx="991766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/>
            <a:r>
              <a:rPr lang="en-US" sz="2400" b="1" dirty="0">
                <a:solidFill>
                  <a:srgbClr val="183EFF"/>
                </a:solidFill>
                <a:latin typeface="Montserrat"/>
                <a:ea typeface="Montserrat"/>
                <a:cs typeface="Montserrat"/>
                <a:sym typeface="Montserrat"/>
              </a:rPr>
              <a:t>Legislation to Clinical Analysis Tests 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42A42E-7226-3AAD-E923-32D712F90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309" y="778025"/>
            <a:ext cx="4015684" cy="49469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76489E7-7F48-B941-C9D1-462562BBD756}"/>
              </a:ext>
            </a:extLst>
          </p:cNvPr>
          <p:cNvSpPr txBox="1"/>
          <p:nvPr/>
        </p:nvSpPr>
        <p:spPr>
          <a:xfrm>
            <a:off x="5246557" y="1327337"/>
            <a:ext cx="610099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dirty="0"/>
              <a:t>Provides for the technical and sanitary requirements for the operation of Clinical Laboratories, Pathological Anatomy Laboratories and other Services that perform activities related to Clinical Analysis Tests.</a:t>
            </a:r>
          </a:p>
          <a:p>
            <a:pPr algn="just"/>
            <a:endParaRPr lang="en-US" sz="1400" dirty="0"/>
          </a:p>
          <a:p>
            <a:pPr algn="just"/>
            <a:endParaRPr lang="pt-BR" sz="14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9763BC8-D27C-D821-CBFF-CBFC83F91D1E}"/>
              </a:ext>
            </a:extLst>
          </p:cNvPr>
          <p:cNvSpPr txBox="1"/>
          <p:nvPr/>
        </p:nvSpPr>
        <p:spPr>
          <a:xfrm>
            <a:off x="5246557" y="772527"/>
            <a:ext cx="630336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National Health Surveillance Agency (ANVISA) Legislation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9834D2B5-57D3-1052-78B0-0C10D7CE5D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5591" y="5272126"/>
            <a:ext cx="1520409" cy="1520409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28F7F3DC-2B39-AC94-34E2-9C53208F8FE7}"/>
              </a:ext>
            </a:extLst>
          </p:cNvPr>
          <p:cNvSpPr txBox="1"/>
          <p:nvPr/>
        </p:nvSpPr>
        <p:spPr>
          <a:xfrm>
            <a:off x="5693121" y="2173634"/>
            <a:ext cx="610099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1" dirty="0" err="1"/>
              <a:t>Content</a:t>
            </a:r>
            <a:r>
              <a:rPr lang="pt-BR" sz="1200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 err="1"/>
              <a:t>Classification</a:t>
            </a:r>
            <a:r>
              <a:rPr lang="pt-BR" sz="1200" dirty="0"/>
              <a:t> of </a:t>
            </a:r>
            <a:r>
              <a:rPr lang="pt-BR" sz="1200" dirty="0" err="1"/>
              <a:t>health</a:t>
            </a:r>
            <a:r>
              <a:rPr lang="pt-BR" sz="1200" dirty="0"/>
              <a:t> </a:t>
            </a:r>
            <a:r>
              <a:rPr lang="pt-BR" sz="1200" dirty="0" err="1"/>
              <a:t>services</a:t>
            </a:r>
            <a:r>
              <a:rPr lang="pt-BR" sz="1200" dirty="0"/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 err="1"/>
              <a:t>Necessary</a:t>
            </a:r>
            <a:r>
              <a:rPr lang="pt-BR" sz="1200" dirty="0"/>
              <a:t> </a:t>
            </a:r>
            <a:r>
              <a:rPr lang="pt-BR" sz="1200" dirty="0" err="1"/>
              <a:t>infrastructure</a:t>
            </a:r>
            <a:r>
              <a:rPr lang="pt-BR" sz="1200" dirty="0"/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 err="1"/>
              <a:t>Quality</a:t>
            </a:r>
            <a:r>
              <a:rPr lang="pt-BR" sz="1200" dirty="0"/>
              <a:t> </a:t>
            </a:r>
            <a:r>
              <a:rPr lang="pt-BR" sz="1200" dirty="0" err="1"/>
              <a:t>Assurance</a:t>
            </a:r>
            <a:r>
              <a:rPr lang="pt-BR" sz="1200" dirty="0"/>
              <a:t> </a:t>
            </a:r>
            <a:r>
              <a:rPr lang="pt-BR" sz="1200" dirty="0" err="1"/>
              <a:t>Program</a:t>
            </a:r>
            <a:r>
              <a:rPr lang="pt-BR" sz="1200" dirty="0"/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/>
              <a:t>Technology management;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/>
              <a:t>In vitro </a:t>
            </a:r>
            <a:r>
              <a:rPr lang="pt-BR" sz="1200" dirty="0" err="1"/>
              <a:t>diagnostic</a:t>
            </a:r>
            <a:r>
              <a:rPr lang="pt-BR" sz="1200" dirty="0"/>
              <a:t> </a:t>
            </a:r>
            <a:r>
              <a:rPr lang="pt-BR" sz="1200" dirty="0" err="1"/>
              <a:t>products</a:t>
            </a:r>
            <a:r>
              <a:rPr lang="pt-BR" sz="1200" dirty="0"/>
              <a:t>, </a:t>
            </a:r>
            <a:r>
              <a:rPr lang="pt-BR" sz="1200" dirty="0" err="1"/>
              <a:t>reagents</a:t>
            </a:r>
            <a:r>
              <a:rPr lang="pt-BR" sz="1200" dirty="0"/>
              <a:t> and </a:t>
            </a:r>
            <a:r>
              <a:rPr lang="pt-BR" sz="1200" dirty="0" err="1"/>
              <a:t>supplies</a:t>
            </a:r>
            <a:r>
              <a:rPr lang="pt-BR" sz="1200" dirty="0"/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 err="1"/>
              <a:t>Information</a:t>
            </a:r>
            <a:r>
              <a:rPr lang="pt-BR" sz="1200" dirty="0"/>
              <a:t> system;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 err="1"/>
              <a:t>Inherent</a:t>
            </a:r>
            <a:r>
              <a:rPr lang="pt-BR" sz="1200" dirty="0"/>
              <a:t> </a:t>
            </a:r>
            <a:r>
              <a:rPr lang="pt-BR" sz="1200" dirty="0" err="1"/>
              <a:t>risk</a:t>
            </a:r>
            <a:r>
              <a:rPr lang="pt-BR" sz="1200" dirty="0"/>
              <a:t> management;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 err="1"/>
              <a:t>Waste</a:t>
            </a:r>
            <a:r>
              <a:rPr lang="pt-BR" sz="1200" dirty="0"/>
              <a:t> management;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 err="1"/>
              <a:t>Document</a:t>
            </a:r>
            <a:r>
              <a:rPr lang="pt-BR" sz="1200" dirty="0"/>
              <a:t> management;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 err="1"/>
              <a:t>Personnel</a:t>
            </a:r>
            <a:r>
              <a:rPr lang="pt-BR" sz="1200" dirty="0"/>
              <a:t> management and </a:t>
            </a:r>
            <a:r>
              <a:rPr lang="pt-BR" sz="1200" dirty="0" err="1"/>
              <a:t>ongoing</a:t>
            </a:r>
            <a:r>
              <a:rPr lang="pt-BR" sz="1200" dirty="0"/>
              <a:t> </a:t>
            </a:r>
            <a:r>
              <a:rPr lang="pt-BR" sz="1200" dirty="0" err="1"/>
              <a:t>education</a:t>
            </a:r>
            <a:r>
              <a:rPr lang="pt-BR" sz="1200" dirty="0"/>
              <a:t> of </a:t>
            </a:r>
            <a:r>
              <a:rPr lang="pt-BR" sz="1200" dirty="0" err="1"/>
              <a:t>professionals</a:t>
            </a:r>
            <a:r>
              <a:rPr lang="pt-BR" sz="1200" dirty="0"/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 err="1"/>
              <a:t>Traceability</a:t>
            </a:r>
            <a:r>
              <a:rPr lang="pt-BR" sz="1200" dirty="0"/>
              <a:t> of </a:t>
            </a:r>
            <a:r>
              <a:rPr lang="pt-BR" sz="1200" dirty="0" err="1"/>
              <a:t>biological</a:t>
            </a:r>
            <a:r>
              <a:rPr lang="pt-BR" sz="1200" dirty="0"/>
              <a:t> material;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/>
              <a:t>Transportation of </a:t>
            </a:r>
            <a:r>
              <a:rPr lang="pt-BR" sz="1200" dirty="0" err="1"/>
              <a:t>biological</a:t>
            </a:r>
            <a:r>
              <a:rPr lang="pt-BR" sz="1200" dirty="0"/>
              <a:t> material;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 err="1"/>
              <a:t>Pre-analytical</a:t>
            </a:r>
            <a:r>
              <a:rPr lang="pt-BR" sz="1200" dirty="0"/>
              <a:t> </a:t>
            </a:r>
            <a:r>
              <a:rPr lang="pt-BR" sz="1200" dirty="0" err="1"/>
              <a:t>phase</a:t>
            </a:r>
            <a:r>
              <a:rPr lang="pt-BR" sz="1200" dirty="0"/>
              <a:t>, </a:t>
            </a:r>
            <a:r>
              <a:rPr lang="pt-BR" sz="1200" dirty="0" err="1"/>
              <a:t>Analytical</a:t>
            </a:r>
            <a:r>
              <a:rPr lang="pt-BR" sz="1200" dirty="0"/>
              <a:t> </a:t>
            </a:r>
            <a:r>
              <a:rPr lang="pt-BR" sz="1200" dirty="0" err="1"/>
              <a:t>phase</a:t>
            </a:r>
            <a:r>
              <a:rPr lang="pt-BR" sz="1200" dirty="0"/>
              <a:t> and Post-</a:t>
            </a:r>
            <a:r>
              <a:rPr lang="pt-BR" sz="1200" dirty="0" err="1"/>
              <a:t>analytical</a:t>
            </a:r>
            <a:r>
              <a:rPr lang="pt-BR" sz="1200" dirty="0"/>
              <a:t> </a:t>
            </a:r>
            <a:r>
              <a:rPr lang="pt-BR" sz="1200" dirty="0" err="1"/>
              <a:t>phase</a:t>
            </a:r>
            <a:endParaRPr lang="pt-BR" sz="1200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72B9F797-A4F3-F7E4-C796-00B7A814DA44}"/>
              </a:ext>
            </a:extLst>
          </p:cNvPr>
          <p:cNvSpPr txBox="1"/>
          <p:nvPr/>
        </p:nvSpPr>
        <p:spPr>
          <a:xfrm>
            <a:off x="6402480" y="5140184"/>
            <a:ext cx="5162236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sz="1600" dirty="0" err="1"/>
              <a:t>There</a:t>
            </a:r>
            <a:r>
              <a:rPr lang="pt-BR" sz="1600" dirty="0"/>
              <a:t> are </a:t>
            </a:r>
            <a:r>
              <a:rPr lang="pt-BR" sz="1600" dirty="0" err="1"/>
              <a:t>teams</a:t>
            </a:r>
            <a:r>
              <a:rPr lang="pt-BR" sz="1600" dirty="0"/>
              <a:t> in </a:t>
            </a:r>
            <a:r>
              <a:rPr lang="pt-BR" sz="1600" dirty="0" err="1"/>
              <a:t>all</a:t>
            </a:r>
            <a:r>
              <a:rPr lang="pt-BR" sz="1600" dirty="0"/>
              <a:t> </a:t>
            </a:r>
            <a:r>
              <a:rPr lang="pt-BR" sz="1600" dirty="0" err="1"/>
              <a:t>municipalities</a:t>
            </a:r>
            <a:r>
              <a:rPr lang="pt-BR" sz="1600" dirty="0"/>
              <a:t> </a:t>
            </a:r>
            <a:r>
              <a:rPr lang="pt-BR" sz="1600" dirty="0" err="1"/>
              <a:t>to</a:t>
            </a:r>
            <a:r>
              <a:rPr lang="pt-BR" sz="1600" dirty="0"/>
              <a:t> monitor compliance with </a:t>
            </a:r>
            <a:r>
              <a:rPr lang="pt-BR" sz="1600" dirty="0" err="1"/>
              <a:t>this</a:t>
            </a:r>
            <a:r>
              <a:rPr lang="pt-BR" sz="1600" dirty="0"/>
              <a:t> </a:t>
            </a:r>
            <a:r>
              <a:rPr lang="pt-BR" sz="1600" dirty="0" err="1"/>
              <a:t>legislation</a:t>
            </a:r>
            <a:r>
              <a:rPr lang="pt-BR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90546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9BA96AE7-DD7E-058A-C032-EEDCE3A900AB}"/>
              </a:ext>
            </a:extLst>
          </p:cNvPr>
          <p:cNvSpPr txBox="1"/>
          <p:nvPr/>
        </p:nvSpPr>
        <p:spPr>
          <a:xfrm>
            <a:off x="1500293" y="296518"/>
            <a:ext cx="84096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a typeface="+mj-ea"/>
                <a:cs typeface="Helvetica" panose="020B0604020202020204" pitchFamily="34" charset="0"/>
              </a:rPr>
              <a:t>Rapid Test - Quality Assurance  </a:t>
            </a:r>
            <a:endParaRPr lang="pt-BR" sz="3600" b="1" dirty="0">
              <a:solidFill>
                <a:schemeClr val="accent1">
                  <a:lumMod val="75000"/>
                </a:schemeClr>
              </a:solidFill>
              <a:ea typeface="+mj-ea"/>
              <a:cs typeface="Helvetica" panose="020B0604020202020204" pitchFamily="34" charset="0"/>
            </a:endParaRPr>
          </a:p>
        </p:txBody>
      </p:sp>
      <p:sp>
        <p:nvSpPr>
          <p:cNvPr id="4" name="TextBox 49">
            <a:extLst>
              <a:ext uri="{FF2B5EF4-FFF2-40B4-BE49-F238E27FC236}">
                <a16:creationId xmlns:a16="http://schemas.microsoft.com/office/drawing/2014/main" id="{59A99DA0-A598-1F68-0692-DFD464FA9F4D}"/>
              </a:ext>
            </a:extLst>
          </p:cNvPr>
          <p:cNvSpPr txBox="1"/>
          <p:nvPr/>
        </p:nvSpPr>
        <p:spPr>
          <a:xfrm>
            <a:off x="6627846" y="2558131"/>
            <a:ext cx="2116340" cy="46166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lvl="0" algn="ctr"/>
            <a:r>
              <a:rPr lang="en-US" sz="1200" dirty="0"/>
              <a:t>Technical criteria definition for Rapid POCT acquisition</a:t>
            </a:r>
            <a:endParaRPr lang="pt-BR" sz="1200" dirty="0"/>
          </a:p>
        </p:txBody>
      </p:sp>
      <p:sp>
        <p:nvSpPr>
          <p:cNvPr id="5" name="TextBox 49">
            <a:extLst>
              <a:ext uri="{FF2B5EF4-FFF2-40B4-BE49-F238E27FC236}">
                <a16:creationId xmlns:a16="http://schemas.microsoft.com/office/drawing/2014/main" id="{DE5DD3AC-00B1-838B-86B6-DC62FA09B4BD}"/>
              </a:ext>
            </a:extLst>
          </p:cNvPr>
          <p:cNvSpPr txBox="1"/>
          <p:nvPr/>
        </p:nvSpPr>
        <p:spPr>
          <a:xfrm>
            <a:off x="7504370" y="3442350"/>
            <a:ext cx="1748154" cy="646331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lvl="0" algn="ctr"/>
            <a:r>
              <a:rPr lang="en-US" sz="1200" dirty="0"/>
              <a:t>Adherence to distance Rapid POCT training provided by MoH</a:t>
            </a:r>
            <a:endParaRPr lang="pt-BR" sz="1200" dirty="0"/>
          </a:p>
        </p:txBody>
      </p:sp>
      <p:sp>
        <p:nvSpPr>
          <p:cNvPr id="6" name="TextBox 49">
            <a:extLst>
              <a:ext uri="{FF2B5EF4-FFF2-40B4-BE49-F238E27FC236}">
                <a16:creationId xmlns:a16="http://schemas.microsoft.com/office/drawing/2014/main" id="{2700A96C-D8A3-FE07-50EE-E8829299C426}"/>
              </a:ext>
            </a:extLst>
          </p:cNvPr>
          <p:cNvSpPr txBox="1"/>
          <p:nvPr/>
        </p:nvSpPr>
        <p:spPr>
          <a:xfrm>
            <a:off x="5775565" y="5365354"/>
            <a:ext cx="1748154" cy="646331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lvl="0" algn="ctr"/>
            <a:r>
              <a:rPr lang="en-US" sz="1200" dirty="0"/>
              <a:t>Performance criteria verification results for lots acquired</a:t>
            </a:r>
            <a:endParaRPr lang="pt-BR" sz="1200" dirty="0"/>
          </a:p>
        </p:txBody>
      </p:sp>
      <p:sp>
        <p:nvSpPr>
          <p:cNvPr id="9" name="TextBox 49">
            <a:extLst>
              <a:ext uri="{FF2B5EF4-FFF2-40B4-BE49-F238E27FC236}">
                <a16:creationId xmlns:a16="http://schemas.microsoft.com/office/drawing/2014/main" id="{7F77E1B2-AF4C-B0B6-FAB1-755B1962ECB5}"/>
              </a:ext>
            </a:extLst>
          </p:cNvPr>
          <p:cNvSpPr txBox="1"/>
          <p:nvPr/>
        </p:nvSpPr>
        <p:spPr>
          <a:xfrm>
            <a:off x="3344575" y="4290268"/>
            <a:ext cx="1382936" cy="1015663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lvl="0" algn="ctr"/>
            <a:r>
              <a:rPr lang="en-US" sz="1200" dirty="0"/>
              <a:t>Participation in Rapid POCT External Quality Assessment (EQA) program</a:t>
            </a:r>
            <a:endParaRPr lang="pt-BR" sz="1200" dirty="0"/>
          </a:p>
        </p:txBody>
      </p:sp>
      <p:sp>
        <p:nvSpPr>
          <p:cNvPr id="10" name="TextBox 49">
            <a:extLst>
              <a:ext uri="{FF2B5EF4-FFF2-40B4-BE49-F238E27FC236}">
                <a16:creationId xmlns:a16="http://schemas.microsoft.com/office/drawing/2014/main" id="{9B128CB5-EDE0-7345-F8FD-CFC32B30B97E}"/>
              </a:ext>
            </a:extLst>
          </p:cNvPr>
          <p:cNvSpPr txBox="1"/>
          <p:nvPr/>
        </p:nvSpPr>
        <p:spPr>
          <a:xfrm>
            <a:off x="2986567" y="2577324"/>
            <a:ext cx="1665537" cy="830997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lvl="0" algn="ctr"/>
            <a:r>
              <a:rPr lang="en-US" sz="1200" dirty="0"/>
              <a:t>Customer Service (CS) registers for Rapid POCT reactive post-marketing evaluation</a:t>
            </a:r>
            <a:endParaRPr lang="pt-BR" sz="1200" dirty="0"/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DEABFA80-2F2E-93C2-C521-3F0CDB84A266}"/>
              </a:ext>
            </a:extLst>
          </p:cNvPr>
          <p:cNvGrpSpPr/>
          <p:nvPr/>
        </p:nvGrpSpPr>
        <p:grpSpPr>
          <a:xfrm>
            <a:off x="4594376" y="2613259"/>
            <a:ext cx="2843280" cy="2650653"/>
            <a:chOff x="1787981" y="2354610"/>
            <a:chExt cx="3817898" cy="3725043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054F57D2-DB14-FCB6-8182-E76CE16C54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1013" y="3159355"/>
              <a:ext cx="464276" cy="388445"/>
            </a:xfrm>
            <a:custGeom>
              <a:avLst/>
              <a:gdLst>
                <a:gd name="T0" fmla="*/ 0 w 296"/>
                <a:gd name="T1" fmla="*/ 19 h 248"/>
                <a:gd name="T2" fmla="*/ 296 w 296"/>
                <a:gd name="T3" fmla="*/ 248 h 248"/>
                <a:gd name="T4" fmla="*/ 143 w 296"/>
                <a:gd name="T5" fmla="*/ 29 h 248"/>
                <a:gd name="T6" fmla="*/ 0 w 296"/>
                <a:gd name="T7" fmla="*/ 19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6" h="248">
                  <a:moveTo>
                    <a:pt x="0" y="19"/>
                  </a:moveTo>
                  <a:cubicBezTo>
                    <a:pt x="0" y="19"/>
                    <a:pt x="168" y="139"/>
                    <a:pt x="296" y="248"/>
                  </a:cubicBezTo>
                  <a:cubicBezTo>
                    <a:pt x="296" y="248"/>
                    <a:pt x="253" y="80"/>
                    <a:pt x="143" y="29"/>
                  </a:cubicBezTo>
                  <a:cubicBezTo>
                    <a:pt x="143" y="29"/>
                    <a:pt x="89" y="0"/>
                    <a:pt x="0" y="19"/>
                  </a:cubicBezTo>
                  <a:close/>
                </a:path>
              </a:pathLst>
            </a:custGeom>
            <a:solidFill>
              <a:srgbClr val="3A5C84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AC0811D0-2CFD-0275-19BD-808955DEE6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1845" y="5172767"/>
              <a:ext cx="275471" cy="530822"/>
            </a:xfrm>
            <a:custGeom>
              <a:avLst/>
              <a:gdLst>
                <a:gd name="T0" fmla="*/ 128 w 176"/>
                <a:gd name="T1" fmla="*/ 0 h 339"/>
                <a:gd name="T2" fmla="*/ 0 w 176"/>
                <a:gd name="T3" fmla="*/ 339 h 339"/>
                <a:gd name="T4" fmla="*/ 153 w 176"/>
                <a:gd name="T5" fmla="*/ 155 h 339"/>
                <a:gd name="T6" fmla="*/ 128 w 176"/>
                <a:gd name="T7" fmla="*/ 0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6" h="339">
                  <a:moveTo>
                    <a:pt x="128" y="0"/>
                  </a:moveTo>
                  <a:cubicBezTo>
                    <a:pt x="128" y="0"/>
                    <a:pt x="90" y="159"/>
                    <a:pt x="0" y="339"/>
                  </a:cubicBezTo>
                  <a:cubicBezTo>
                    <a:pt x="0" y="339"/>
                    <a:pt x="123" y="272"/>
                    <a:pt x="153" y="155"/>
                  </a:cubicBezTo>
                  <a:cubicBezTo>
                    <a:pt x="153" y="155"/>
                    <a:pt x="176" y="85"/>
                    <a:pt x="128" y="0"/>
                  </a:cubicBezTo>
                  <a:close/>
                </a:path>
              </a:pathLst>
            </a:custGeom>
            <a:solidFill>
              <a:srgbClr val="F7931F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FFCA1890-3D0B-AC5A-8A59-A62E574265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3775" y="3188761"/>
              <a:ext cx="1922104" cy="2247096"/>
            </a:xfrm>
            <a:custGeom>
              <a:avLst/>
              <a:gdLst>
                <a:gd name="T0" fmla="*/ 938 w 1226"/>
                <a:gd name="T1" fmla="*/ 1434 h 1434"/>
                <a:gd name="T2" fmla="*/ 1168 w 1226"/>
                <a:gd name="T3" fmla="*/ 735 h 1434"/>
                <a:gd name="T4" fmla="*/ 1214 w 1226"/>
                <a:gd name="T5" fmla="*/ 490 h 1434"/>
                <a:gd name="T6" fmla="*/ 1079 w 1226"/>
                <a:gd name="T7" fmla="*/ 229 h 1434"/>
                <a:gd name="T8" fmla="*/ 788 w 1226"/>
                <a:gd name="T9" fmla="*/ 0 h 1434"/>
                <a:gd name="T10" fmla="*/ 511 w 1226"/>
                <a:gd name="T11" fmla="*/ 150 h 1434"/>
                <a:gd name="T12" fmla="*/ 0 w 1226"/>
                <a:gd name="T13" fmla="*/ 577 h 1434"/>
                <a:gd name="T14" fmla="*/ 653 w 1226"/>
                <a:gd name="T15" fmla="*/ 1013 h 1434"/>
                <a:gd name="T16" fmla="*/ 938 w 1226"/>
                <a:gd name="T17" fmla="*/ 143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6" h="1434">
                  <a:moveTo>
                    <a:pt x="938" y="1434"/>
                  </a:moveTo>
                  <a:cubicBezTo>
                    <a:pt x="1168" y="735"/>
                    <a:pt x="1168" y="735"/>
                    <a:pt x="1168" y="735"/>
                  </a:cubicBezTo>
                  <a:cubicBezTo>
                    <a:pt x="1168" y="735"/>
                    <a:pt x="1213" y="589"/>
                    <a:pt x="1214" y="490"/>
                  </a:cubicBezTo>
                  <a:cubicBezTo>
                    <a:pt x="1214" y="490"/>
                    <a:pt x="1226" y="369"/>
                    <a:pt x="1079" y="229"/>
                  </a:cubicBezTo>
                  <a:cubicBezTo>
                    <a:pt x="1079" y="229"/>
                    <a:pt x="882" y="51"/>
                    <a:pt x="788" y="0"/>
                  </a:cubicBezTo>
                  <a:cubicBezTo>
                    <a:pt x="788" y="0"/>
                    <a:pt x="688" y="6"/>
                    <a:pt x="511" y="150"/>
                  </a:cubicBezTo>
                  <a:cubicBezTo>
                    <a:pt x="0" y="577"/>
                    <a:pt x="0" y="577"/>
                    <a:pt x="0" y="577"/>
                  </a:cubicBezTo>
                  <a:cubicBezTo>
                    <a:pt x="0" y="577"/>
                    <a:pt x="621" y="987"/>
                    <a:pt x="653" y="1013"/>
                  </a:cubicBezTo>
                  <a:cubicBezTo>
                    <a:pt x="685" y="1040"/>
                    <a:pt x="1006" y="1233"/>
                    <a:pt x="938" y="1434"/>
                  </a:cubicBezTo>
                  <a:close/>
                </a:path>
              </a:pathLst>
            </a:custGeom>
            <a:solidFill>
              <a:srgbClr val="FACC4B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" name="Freeform: Shape 75">
              <a:extLst>
                <a:ext uri="{FF2B5EF4-FFF2-40B4-BE49-F238E27FC236}">
                  <a16:creationId xmlns:a16="http://schemas.microsoft.com/office/drawing/2014/main" id="{56A061A3-72D8-B729-2267-2F9FF6DEF6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3775" y="3191195"/>
              <a:ext cx="1219875" cy="981557"/>
            </a:xfrm>
            <a:custGeom>
              <a:avLst/>
              <a:gdLst>
                <a:gd name="connsiteX0" fmla="*/ 1626500 w 1626500"/>
                <a:gd name="connsiteY0" fmla="*/ 0 h 1308743"/>
                <a:gd name="connsiteX1" fmla="*/ 1601549 w 1626500"/>
                <a:gd name="connsiteY1" fmla="*/ 8553 h 1308743"/>
                <a:gd name="connsiteX2" fmla="*/ 1031768 w 1626500"/>
                <a:gd name="connsiteY2" fmla="*/ 430982 h 1308743"/>
                <a:gd name="connsiteX3" fmla="*/ 243955 w 1626500"/>
                <a:gd name="connsiteY3" fmla="*/ 1225155 h 1308743"/>
                <a:gd name="connsiteX4" fmla="*/ 161118 w 1626500"/>
                <a:gd name="connsiteY4" fmla="*/ 1308743 h 1308743"/>
                <a:gd name="connsiteX5" fmla="*/ 120239 w 1626500"/>
                <a:gd name="connsiteY5" fmla="*/ 1281721 h 1308743"/>
                <a:gd name="connsiteX6" fmla="*/ 0 w 1626500"/>
                <a:gd name="connsiteY6" fmla="*/ 1202309 h 1308743"/>
                <a:gd name="connsiteX7" fmla="*/ 1068184 w 1626500"/>
                <a:gd name="connsiteY7" fmla="*/ 310156 h 1308743"/>
                <a:gd name="connsiteX8" fmla="*/ 1608776 w 1626500"/>
                <a:gd name="connsiteY8" fmla="*/ 3413 h 1308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26500" h="1308743">
                  <a:moveTo>
                    <a:pt x="1626500" y="0"/>
                  </a:moveTo>
                  <a:lnTo>
                    <a:pt x="1601549" y="8553"/>
                  </a:lnTo>
                  <a:cubicBezTo>
                    <a:pt x="1303589" y="129095"/>
                    <a:pt x="1031768" y="430982"/>
                    <a:pt x="1031768" y="430982"/>
                  </a:cubicBezTo>
                  <a:cubicBezTo>
                    <a:pt x="1031768" y="430982"/>
                    <a:pt x="582902" y="883205"/>
                    <a:pt x="243955" y="1225155"/>
                  </a:cubicBezTo>
                  <a:lnTo>
                    <a:pt x="161118" y="1308743"/>
                  </a:lnTo>
                  <a:lnTo>
                    <a:pt x="120239" y="1281721"/>
                  </a:lnTo>
                  <a:cubicBezTo>
                    <a:pt x="45638" y="1232425"/>
                    <a:pt x="0" y="1202309"/>
                    <a:pt x="0" y="1202309"/>
                  </a:cubicBezTo>
                  <a:cubicBezTo>
                    <a:pt x="0" y="1202309"/>
                    <a:pt x="0" y="1202309"/>
                    <a:pt x="1068184" y="310156"/>
                  </a:cubicBezTo>
                  <a:cubicBezTo>
                    <a:pt x="1345682" y="84506"/>
                    <a:pt x="1532640" y="21042"/>
                    <a:pt x="1608776" y="3413"/>
                  </a:cubicBezTo>
                  <a:close/>
                </a:path>
              </a:pathLst>
            </a:custGeom>
            <a:solidFill>
              <a:sysClr val="windowText" lastClr="000000">
                <a:alpha val="28000"/>
              </a:sys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81">
              <a:extLst>
                <a:ext uri="{FF2B5EF4-FFF2-40B4-BE49-F238E27FC236}">
                  <a16:creationId xmlns:a16="http://schemas.microsoft.com/office/drawing/2014/main" id="{FE3521F4-F5F9-E022-2D64-50F4E49D0F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484" y="4489583"/>
              <a:ext cx="732192" cy="1475498"/>
            </a:xfrm>
            <a:custGeom>
              <a:avLst/>
              <a:gdLst>
                <a:gd name="connsiteX0" fmla="*/ 976256 w 976256"/>
                <a:gd name="connsiteY0" fmla="*/ 0 h 1967330"/>
                <a:gd name="connsiteX1" fmla="*/ 535135 w 976256"/>
                <a:gd name="connsiteY1" fmla="*/ 1336475 h 1967330"/>
                <a:gd name="connsiteX2" fmla="*/ 206907 w 976256"/>
                <a:gd name="connsiteY2" fmla="*/ 1958771 h 1967330"/>
                <a:gd name="connsiteX3" fmla="*/ 9213 w 976256"/>
                <a:gd name="connsiteY3" fmla="*/ 1966766 h 1967330"/>
                <a:gd name="connsiteX4" fmla="*/ 0 w 976256"/>
                <a:gd name="connsiteY4" fmla="*/ 1966220 h 1967330"/>
                <a:gd name="connsiteX5" fmla="*/ 5521 w 976256"/>
                <a:gd name="connsiteY5" fmla="*/ 1962626 h 1967330"/>
                <a:gd name="connsiteX6" fmla="*/ 433699 w 976256"/>
                <a:gd name="connsiteY6" fmla="*/ 1276545 h 1967330"/>
                <a:gd name="connsiteX7" fmla="*/ 881149 w 976256"/>
                <a:gd name="connsiteY7" fmla="*/ 162368 h 1967330"/>
                <a:gd name="connsiteX8" fmla="*/ 941555 w 976256"/>
                <a:gd name="connsiteY8" fmla="*/ 1839 h 1967330"/>
                <a:gd name="connsiteX9" fmla="*/ 958156 w 976256"/>
                <a:gd name="connsiteY9" fmla="*/ 961 h 1967330"/>
                <a:gd name="connsiteX10" fmla="*/ 976256 w 976256"/>
                <a:gd name="connsiteY10" fmla="*/ 0 h 1967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6256" h="1967330">
                  <a:moveTo>
                    <a:pt x="976256" y="0"/>
                  </a:moveTo>
                  <a:cubicBezTo>
                    <a:pt x="976256" y="0"/>
                    <a:pt x="976256" y="0"/>
                    <a:pt x="535135" y="1336475"/>
                  </a:cubicBezTo>
                  <a:cubicBezTo>
                    <a:pt x="380429" y="1839742"/>
                    <a:pt x="206907" y="1958771"/>
                    <a:pt x="206907" y="1958771"/>
                  </a:cubicBezTo>
                  <a:cubicBezTo>
                    <a:pt x="151506" y="1966602"/>
                    <a:pt x="82123" y="1968430"/>
                    <a:pt x="9213" y="1966766"/>
                  </a:cubicBezTo>
                  <a:lnTo>
                    <a:pt x="0" y="1966220"/>
                  </a:lnTo>
                  <a:lnTo>
                    <a:pt x="5521" y="1962626"/>
                  </a:lnTo>
                  <a:cubicBezTo>
                    <a:pt x="261625" y="1768498"/>
                    <a:pt x="405314" y="1335564"/>
                    <a:pt x="433699" y="1276545"/>
                  </a:cubicBezTo>
                  <a:cubicBezTo>
                    <a:pt x="508111" y="1128491"/>
                    <a:pt x="531987" y="1088695"/>
                    <a:pt x="881149" y="162368"/>
                  </a:cubicBezTo>
                  <a:lnTo>
                    <a:pt x="941555" y="1839"/>
                  </a:lnTo>
                  <a:lnTo>
                    <a:pt x="958156" y="961"/>
                  </a:lnTo>
                  <a:cubicBezTo>
                    <a:pt x="969968" y="335"/>
                    <a:pt x="976256" y="0"/>
                    <a:pt x="976256" y="0"/>
                  </a:cubicBezTo>
                  <a:close/>
                </a:path>
              </a:pathLst>
            </a:custGeom>
            <a:solidFill>
              <a:sysClr val="windowText" lastClr="000000">
                <a:alpha val="28000"/>
              </a:sys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B1CFA581-EF6F-FD7A-896E-9A02F17FE8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7981" y="3934696"/>
              <a:ext cx="238328" cy="538561"/>
            </a:xfrm>
            <a:custGeom>
              <a:avLst/>
              <a:gdLst>
                <a:gd name="T0" fmla="*/ 152 w 152"/>
                <a:gd name="T1" fmla="*/ 344 h 344"/>
                <a:gd name="T2" fmla="*/ 56 w 152"/>
                <a:gd name="T3" fmla="*/ 0 h 344"/>
                <a:gd name="T4" fmla="*/ 45 w 152"/>
                <a:gd name="T5" fmla="*/ 238 h 344"/>
                <a:gd name="T6" fmla="*/ 152 w 152"/>
                <a:gd name="T7" fmla="*/ 34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2" h="344">
                  <a:moveTo>
                    <a:pt x="152" y="344"/>
                  </a:moveTo>
                  <a:cubicBezTo>
                    <a:pt x="152" y="344"/>
                    <a:pt x="88" y="184"/>
                    <a:pt x="56" y="0"/>
                  </a:cubicBezTo>
                  <a:cubicBezTo>
                    <a:pt x="56" y="0"/>
                    <a:pt x="0" y="125"/>
                    <a:pt x="45" y="238"/>
                  </a:cubicBezTo>
                  <a:cubicBezTo>
                    <a:pt x="45" y="238"/>
                    <a:pt x="63" y="303"/>
                    <a:pt x="152" y="344"/>
                  </a:cubicBezTo>
                  <a:close/>
                </a:path>
              </a:pathLst>
            </a:custGeom>
            <a:solidFill>
              <a:srgbClr val="FFCC4C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151A4257-EF41-D685-D482-53A4BD141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9505" y="2354610"/>
              <a:ext cx="2217693" cy="1914366"/>
            </a:xfrm>
            <a:custGeom>
              <a:avLst/>
              <a:gdLst>
                <a:gd name="T0" fmla="*/ 1414 w 1414"/>
                <a:gd name="T1" fmla="*/ 558 h 1222"/>
                <a:gd name="T2" fmla="*/ 802 w 1414"/>
                <a:gd name="T3" fmla="*/ 152 h 1222"/>
                <a:gd name="T4" fmla="*/ 578 w 1414"/>
                <a:gd name="T5" fmla="*/ 43 h 1222"/>
                <a:gd name="T6" fmla="*/ 291 w 1414"/>
                <a:gd name="T7" fmla="*/ 104 h 1222"/>
                <a:gd name="T8" fmla="*/ 30 w 1414"/>
                <a:gd name="T9" fmla="*/ 288 h 1222"/>
                <a:gd name="T10" fmla="*/ 90 w 1414"/>
                <a:gd name="T11" fmla="*/ 620 h 1222"/>
                <a:gd name="T12" fmla="*/ 328 w 1414"/>
                <a:gd name="T13" fmla="*/ 1222 h 1222"/>
                <a:gd name="T14" fmla="*/ 933 w 1414"/>
                <a:gd name="T15" fmla="*/ 718 h 1222"/>
                <a:gd name="T16" fmla="*/ 1414 w 1414"/>
                <a:gd name="T17" fmla="*/ 558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4" h="1222">
                  <a:moveTo>
                    <a:pt x="1414" y="558"/>
                  </a:moveTo>
                  <a:cubicBezTo>
                    <a:pt x="802" y="152"/>
                    <a:pt x="802" y="152"/>
                    <a:pt x="802" y="152"/>
                  </a:cubicBezTo>
                  <a:cubicBezTo>
                    <a:pt x="802" y="152"/>
                    <a:pt x="674" y="70"/>
                    <a:pt x="578" y="43"/>
                  </a:cubicBezTo>
                  <a:cubicBezTo>
                    <a:pt x="578" y="43"/>
                    <a:pt x="465" y="0"/>
                    <a:pt x="291" y="104"/>
                  </a:cubicBezTo>
                  <a:cubicBezTo>
                    <a:pt x="291" y="104"/>
                    <a:pt x="105" y="212"/>
                    <a:pt x="30" y="288"/>
                  </a:cubicBezTo>
                  <a:cubicBezTo>
                    <a:pt x="30" y="288"/>
                    <a:pt x="0" y="384"/>
                    <a:pt x="90" y="620"/>
                  </a:cubicBezTo>
                  <a:cubicBezTo>
                    <a:pt x="90" y="620"/>
                    <a:pt x="164" y="851"/>
                    <a:pt x="328" y="1222"/>
                  </a:cubicBezTo>
                  <a:cubicBezTo>
                    <a:pt x="333" y="1217"/>
                    <a:pt x="933" y="718"/>
                    <a:pt x="933" y="718"/>
                  </a:cubicBezTo>
                  <a:cubicBezTo>
                    <a:pt x="933" y="718"/>
                    <a:pt x="1236" y="440"/>
                    <a:pt x="1414" y="558"/>
                  </a:cubicBezTo>
                  <a:close/>
                </a:path>
              </a:pathLst>
            </a:custGeom>
            <a:solidFill>
              <a:srgbClr val="3A5C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90">
              <a:extLst>
                <a:ext uri="{FF2B5EF4-FFF2-40B4-BE49-F238E27FC236}">
                  <a16:creationId xmlns:a16="http://schemas.microsoft.com/office/drawing/2014/main" id="{B7FC668A-CA6F-1A12-33C7-7AA134C861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9029" y="2675668"/>
              <a:ext cx="477542" cy="1593308"/>
            </a:xfrm>
            <a:custGeom>
              <a:avLst/>
              <a:gdLst>
                <a:gd name="connsiteX0" fmla="*/ 228670 w 636723"/>
                <a:gd name="connsiteY0" fmla="*/ 0 h 2124410"/>
                <a:gd name="connsiteX1" fmla="*/ 204508 w 636723"/>
                <a:gd name="connsiteY1" fmla="*/ 66314 h 2124410"/>
                <a:gd name="connsiteX2" fmla="*/ 275610 w 636723"/>
                <a:gd name="connsiteY2" fmla="*/ 874247 h 2124410"/>
                <a:gd name="connsiteX3" fmla="*/ 614355 w 636723"/>
                <a:gd name="connsiteY3" fmla="*/ 2045584 h 2124410"/>
                <a:gd name="connsiteX4" fmla="*/ 636723 w 636723"/>
                <a:gd name="connsiteY4" fmla="*/ 2121422 h 2124410"/>
                <a:gd name="connsiteX5" fmla="*/ 633208 w 636723"/>
                <a:gd name="connsiteY5" fmla="*/ 2124410 h 2124410"/>
                <a:gd name="connsiteX6" fmla="*/ 135508 w 636723"/>
                <a:gd name="connsiteY6" fmla="*/ 866965 h 2124410"/>
                <a:gd name="connsiteX7" fmla="*/ 10038 w 636723"/>
                <a:gd name="connsiteY7" fmla="*/ 173490 h 2124410"/>
                <a:gd name="connsiteX8" fmla="*/ 161485 w 636723"/>
                <a:gd name="connsiteY8" fmla="*/ 46467 h 2124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6723" h="2124410">
                  <a:moveTo>
                    <a:pt x="228670" y="0"/>
                  </a:moveTo>
                  <a:lnTo>
                    <a:pt x="204508" y="66314"/>
                  </a:lnTo>
                  <a:cubicBezTo>
                    <a:pt x="116951" y="374336"/>
                    <a:pt x="263662" y="809957"/>
                    <a:pt x="275610" y="874247"/>
                  </a:cubicBezTo>
                  <a:cubicBezTo>
                    <a:pt x="286212" y="929140"/>
                    <a:pt x="481410" y="1594580"/>
                    <a:pt x="614355" y="2045584"/>
                  </a:cubicBezTo>
                  <a:lnTo>
                    <a:pt x="636723" y="2121422"/>
                  </a:lnTo>
                  <a:lnTo>
                    <a:pt x="633208" y="2124410"/>
                  </a:lnTo>
                  <a:cubicBezTo>
                    <a:pt x="290255" y="1349473"/>
                    <a:pt x="135508" y="866965"/>
                    <a:pt x="135508" y="866965"/>
                  </a:cubicBezTo>
                  <a:cubicBezTo>
                    <a:pt x="-52698" y="374013"/>
                    <a:pt x="10038" y="173490"/>
                    <a:pt x="10038" y="173490"/>
                  </a:cubicBezTo>
                  <a:cubicBezTo>
                    <a:pt x="49247" y="133804"/>
                    <a:pt x="102964" y="89939"/>
                    <a:pt x="161485" y="46467"/>
                  </a:cubicBezTo>
                  <a:close/>
                </a:path>
              </a:pathLst>
            </a:custGeom>
            <a:solidFill>
              <a:sysClr val="windowText" lastClr="000000">
                <a:alpha val="28000"/>
              </a:sys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A752AE3E-7C5A-202B-EF90-386654146B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432" y="4287546"/>
              <a:ext cx="2024245" cy="1694609"/>
            </a:xfrm>
            <a:custGeom>
              <a:avLst/>
              <a:gdLst>
                <a:gd name="T0" fmla="*/ 0 w 1291"/>
                <a:gd name="T1" fmla="*/ 0 h 1082"/>
                <a:gd name="T2" fmla="*/ 232 w 1291"/>
                <a:gd name="T3" fmla="*/ 698 h 1082"/>
                <a:gd name="T4" fmla="*/ 340 w 1291"/>
                <a:gd name="T5" fmla="*/ 922 h 1082"/>
                <a:gd name="T6" fmla="*/ 604 w 1291"/>
                <a:gd name="T7" fmla="*/ 1051 h 1082"/>
                <a:gd name="T8" fmla="*/ 923 w 1291"/>
                <a:gd name="T9" fmla="*/ 1067 h 1082"/>
                <a:gd name="T10" fmla="*/ 1080 w 1291"/>
                <a:gd name="T11" fmla="*/ 769 h 1082"/>
                <a:gd name="T12" fmla="*/ 1291 w 1291"/>
                <a:gd name="T13" fmla="*/ 129 h 1082"/>
                <a:gd name="T14" fmla="*/ 479 w 1291"/>
                <a:gd name="T15" fmla="*/ 168 h 1082"/>
                <a:gd name="T16" fmla="*/ 0 w 1291"/>
                <a:gd name="T17" fmla="*/ 0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1" h="1082">
                  <a:moveTo>
                    <a:pt x="0" y="0"/>
                  </a:moveTo>
                  <a:cubicBezTo>
                    <a:pt x="232" y="698"/>
                    <a:pt x="232" y="698"/>
                    <a:pt x="232" y="698"/>
                  </a:cubicBezTo>
                  <a:cubicBezTo>
                    <a:pt x="232" y="698"/>
                    <a:pt x="282" y="842"/>
                    <a:pt x="340" y="922"/>
                  </a:cubicBezTo>
                  <a:cubicBezTo>
                    <a:pt x="340" y="922"/>
                    <a:pt x="402" y="1026"/>
                    <a:pt x="604" y="1051"/>
                  </a:cubicBezTo>
                  <a:cubicBezTo>
                    <a:pt x="604" y="1051"/>
                    <a:pt x="817" y="1082"/>
                    <a:pt x="923" y="1067"/>
                  </a:cubicBezTo>
                  <a:cubicBezTo>
                    <a:pt x="923" y="1067"/>
                    <a:pt x="1006" y="1010"/>
                    <a:pt x="1080" y="769"/>
                  </a:cubicBezTo>
                  <a:cubicBezTo>
                    <a:pt x="1291" y="129"/>
                    <a:pt x="1291" y="129"/>
                    <a:pt x="1291" y="129"/>
                  </a:cubicBezTo>
                  <a:cubicBezTo>
                    <a:pt x="1291" y="129"/>
                    <a:pt x="521" y="170"/>
                    <a:pt x="479" y="168"/>
                  </a:cubicBezTo>
                  <a:cubicBezTo>
                    <a:pt x="438" y="166"/>
                    <a:pt x="65" y="202"/>
                    <a:pt x="0" y="0"/>
                  </a:cubicBezTo>
                  <a:close/>
                </a:path>
              </a:pathLst>
            </a:custGeom>
            <a:solidFill>
              <a:srgbClr val="F7931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6E23C40B-0963-E0AC-7E05-3109777A1C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5104" y="5924894"/>
              <a:ext cx="567965" cy="151664"/>
            </a:xfrm>
            <a:custGeom>
              <a:avLst/>
              <a:gdLst>
                <a:gd name="T0" fmla="*/ 362 w 362"/>
                <a:gd name="T1" fmla="*/ 20 h 97"/>
                <a:gd name="T2" fmla="*/ 0 w 362"/>
                <a:gd name="T3" fmla="*/ 0 h 97"/>
                <a:gd name="T4" fmla="*/ 222 w 362"/>
                <a:gd name="T5" fmla="*/ 91 h 97"/>
                <a:gd name="T6" fmla="*/ 362 w 362"/>
                <a:gd name="T7" fmla="*/ 2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2" h="97">
                  <a:moveTo>
                    <a:pt x="362" y="20"/>
                  </a:moveTo>
                  <a:cubicBezTo>
                    <a:pt x="362" y="20"/>
                    <a:pt x="199" y="32"/>
                    <a:pt x="0" y="0"/>
                  </a:cubicBezTo>
                  <a:cubicBezTo>
                    <a:pt x="0" y="0"/>
                    <a:pt x="101" y="97"/>
                    <a:pt x="222" y="91"/>
                  </a:cubicBezTo>
                  <a:cubicBezTo>
                    <a:pt x="222" y="91"/>
                    <a:pt x="295" y="92"/>
                    <a:pt x="362" y="20"/>
                  </a:cubicBezTo>
                  <a:close/>
                </a:path>
              </a:pathLst>
            </a:custGeom>
            <a:solidFill>
              <a:srgbClr val="4CC1EF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7A83F670-0AB0-7901-3378-320FE8A49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3193" y="4231834"/>
              <a:ext cx="2064482" cy="1847819"/>
            </a:xfrm>
            <a:custGeom>
              <a:avLst/>
              <a:gdLst>
                <a:gd name="T0" fmla="*/ 0 w 1317"/>
                <a:gd name="T1" fmla="*/ 1171 h 1179"/>
                <a:gd name="T2" fmla="*/ 735 w 1317"/>
                <a:gd name="T3" fmla="*/ 1179 h 1179"/>
                <a:gd name="T4" fmla="*/ 982 w 1317"/>
                <a:gd name="T5" fmla="*/ 1149 h 1179"/>
                <a:gd name="T6" fmla="*/ 1191 w 1317"/>
                <a:gd name="T7" fmla="*/ 941 h 1179"/>
                <a:gd name="T8" fmla="*/ 1317 w 1317"/>
                <a:gd name="T9" fmla="*/ 609 h 1179"/>
                <a:gd name="T10" fmla="*/ 1099 w 1317"/>
                <a:gd name="T11" fmla="*/ 382 h 1179"/>
                <a:gd name="T12" fmla="*/ 548 w 1317"/>
                <a:gd name="T13" fmla="*/ 0 h 1179"/>
                <a:gd name="T14" fmla="*/ 314 w 1317"/>
                <a:gd name="T15" fmla="*/ 772 h 1179"/>
                <a:gd name="T16" fmla="*/ 0 w 1317"/>
                <a:gd name="T17" fmla="*/ 1171 h 1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7" h="1179">
                  <a:moveTo>
                    <a:pt x="0" y="1171"/>
                  </a:moveTo>
                  <a:cubicBezTo>
                    <a:pt x="735" y="1179"/>
                    <a:pt x="735" y="1179"/>
                    <a:pt x="735" y="1179"/>
                  </a:cubicBezTo>
                  <a:cubicBezTo>
                    <a:pt x="735" y="1179"/>
                    <a:pt x="887" y="1178"/>
                    <a:pt x="982" y="1149"/>
                  </a:cubicBezTo>
                  <a:cubicBezTo>
                    <a:pt x="982" y="1149"/>
                    <a:pt x="1101" y="1124"/>
                    <a:pt x="1191" y="941"/>
                  </a:cubicBezTo>
                  <a:cubicBezTo>
                    <a:pt x="1191" y="941"/>
                    <a:pt x="1296" y="714"/>
                    <a:pt x="1317" y="609"/>
                  </a:cubicBezTo>
                  <a:cubicBezTo>
                    <a:pt x="1317" y="609"/>
                    <a:pt x="1302" y="531"/>
                    <a:pt x="1099" y="382"/>
                  </a:cubicBezTo>
                  <a:cubicBezTo>
                    <a:pt x="548" y="0"/>
                    <a:pt x="548" y="0"/>
                    <a:pt x="548" y="0"/>
                  </a:cubicBezTo>
                  <a:cubicBezTo>
                    <a:pt x="356" y="674"/>
                    <a:pt x="348" y="688"/>
                    <a:pt x="314" y="772"/>
                  </a:cubicBezTo>
                  <a:cubicBezTo>
                    <a:pt x="299" y="811"/>
                    <a:pt x="212" y="1175"/>
                    <a:pt x="0" y="1171"/>
                  </a:cubicBezTo>
                  <a:close/>
                </a:path>
              </a:pathLst>
            </a:custGeom>
            <a:solidFill>
              <a:srgbClr val="4CC1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78">
              <a:extLst>
                <a:ext uri="{FF2B5EF4-FFF2-40B4-BE49-F238E27FC236}">
                  <a16:creationId xmlns:a16="http://schemas.microsoft.com/office/drawing/2014/main" id="{012BC14B-6915-CF27-92AD-DECFD25A7C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6429" y="4231834"/>
              <a:ext cx="1211246" cy="1198808"/>
            </a:xfrm>
            <a:custGeom>
              <a:avLst/>
              <a:gdLst>
                <a:gd name="connsiteX0" fmla="*/ 7719 w 1614994"/>
                <a:gd name="connsiteY0" fmla="*/ 0 h 1598411"/>
                <a:gd name="connsiteX1" fmla="*/ 1159356 w 1614994"/>
                <a:gd name="connsiteY1" fmla="*/ 798266 h 1598411"/>
                <a:gd name="connsiteX2" fmla="*/ 1614994 w 1614994"/>
                <a:gd name="connsiteY2" fmla="*/ 1272629 h 1598411"/>
                <a:gd name="connsiteX3" fmla="*/ 1512380 w 1614994"/>
                <a:gd name="connsiteY3" fmla="*/ 1588570 h 1598411"/>
                <a:gd name="connsiteX4" fmla="*/ 1508424 w 1614994"/>
                <a:gd name="connsiteY4" fmla="*/ 1598411 h 1598411"/>
                <a:gd name="connsiteX5" fmla="*/ 1512725 w 1614994"/>
                <a:gd name="connsiteY5" fmla="*/ 1546299 h 1598411"/>
                <a:gd name="connsiteX6" fmla="*/ 955774 w 1614994"/>
                <a:gd name="connsiteY6" fmla="*/ 778191 h 1598411"/>
                <a:gd name="connsiteX7" fmla="*/ 56183 w 1614994"/>
                <a:gd name="connsiteY7" fmla="*/ 70730 h 1598411"/>
                <a:gd name="connsiteX8" fmla="*/ 0 w 1614994"/>
                <a:gd name="connsiteY8" fmla="*/ 27054 h 1598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4994" h="1598411">
                  <a:moveTo>
                    <a:pt x="7719" y="0"/>
                  </a:moveTo>
                  <a:cubicBezTo>
                    <a:pt x="7719" y="0"/>
                    <a:pt x="7719" y="0"/>
                    <a:pt x="1159356" y="798266"/>
                  </a:cubicBezTo>
                  <a:cubicBezTo>
                    <a:pt x="1583643" y="1109632"/>
                    <a:pt x="1614994" y="1272629"/>
                    <a:pt x="1614994" y="1272629"/>
                  </a:cubicBezTo>
                  <a:cubicBezTo>
                    <a:pt x="1598535" y="1354911"/>
                    <a:pt x="1557386" y="1473045"/>
                    <a:pt x="1512380" y="1588570"/>
                  </a:cubicBezTo>
                  <a:lnTo>
                    <a:pt x="1508424" y="1598411"/>
                  </a:lnTo>
                  <a:lnTo>
                    <a:pt x="1512725" y="1546299"/>
                  </a:lnTo>
                  <a:cubicBezTo>
                    <a:pt x="1506005" y="1185450"/>
                    <a:pt x="1010384" y="831857"/>
                    <a:pt x="955774" y="778191"/>
                  </a:cubicBezTo>
                  <a:cubicBezTo>
                    <a:pt x="916668" y="741160"/>
                    <a:pt x="421820" y="355081"/>
                    <a:pt x="56183" y="70730"/>
                  </a:cubicBezTo>
                  <a:lnTo>
                    <a:pt x="0" y="27054"/>
                  </a:lnTo>
                  <a:close/>
                </a:path>
              </a:pathLst>
            </a:custGeom>
            <a:solidFill>
              <a:sysClr val="windowText" lastClr="000000">
                <a:alpha val="28000"/>
              </a:sys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87">
              <a:extLst>
                <a:ext uri="{FF2B5EF4-FFF2-40B4-BE49-F238E27FC236}">
                  <a16:creationId xmlns:a16="http://schemas.microsoft.com/office/drawing/2014/main" id="{7D4739A9-9DB9-B292-88A0-28332FF80D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7436" y="2600677"/>
              <a:ext cx="1717852" cy="1952047"/>
            </a:xfrm>
            <a:custGeom>
              <a:avLst/>
              <a:gdLst>
                <a:gd name="connsiteX0" fmla="*/ 1674780 w 2290469"/>
                <a:gd name="connsiteY0" fmla="*/ 0 h 2602729"/>
                <a:gd name="connsiteX1" fmla="*/ 1681053 w 2290469"/>
                <a:gd name="connsiteY1" fmla="*/ 1060459 h 2602729"/>
                <a:gd name="connsiteX2" fmla="*/ 2284348 w 2290469"/>
                <a:gd name="connsiteY2" fmla="*/ 2524205 h 2602729"/>
                <a:gd name="connsiteX3" fmla="*/ 2290469 w 2290469"/>
                <a:gd name="connsiteY3" fmla="*/ 2538850 h 2602729"/>
                <a:gd name="connsiteX4" fmla="*/ 2163680 w 2290469"/>
                <a:gd name="connsiteY4" fmla="*/ 2545413 h 2602729"/>
                <a:gd name="connsiteX5" fmla="*/ 980069 w 2290469"/>
                <a:gd name="connsiteY5" fmla="*/ 2599985 h 2602729"/>
                <a:gd name="connsiteX6" fmla="*/ 332630 w 2290469"/>
                <a:gd name="connsiteY6" fmla="*/ 2544434 h 2602729"/>
                <a:gd name="connsiteX7" fmla="*/ 186014 w 2290469"/>
                <a:gd name="connsiteY7" fmla="*/ 2483671 h 2602729"/>
                <a:gd name="connsiteX8" fmla="*/ 183962 w 2290469"/>
                <a:gd name="connsiteY8" fmla="*/ 2479087 h 2602729"/>
                <a:gd name="connsiteX9" fmla="*/ 27293 w 2290469"/>
                <a:gd name="connsiteY9" fmla="*/ 1924692 h 2602729"/>
                <a:gd name="connsiteX10" fmla="*/ 98378 w 2290469"/>
                <a:gd name="connsiteY10" fmla="*/ 1315136 h 2602729"/>
                <a:gd name="connsiteX11" fmla="*/ 462163 w 2290469"/>
                <a:gd name="connsiteY11" fmla="*/ 943558 h 2602729"/>
                <a:gd name="connsiteX12" fmla="*/ 1674780 w 2290469"/>
                <a:gd name="connsiteY12" fmla="*/ 0 h 2602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90469" h="2602729">
                  <a:moveTo>
                    <a:pt x="1674780" y="0"/>
                  </a:moveTo>
                  <a:cubicBezTo>
                    <a:pt x="1321449" y="263027"/>
                    <a:pt x="1655964" y="976959"/>
                    <a:pt x="1681053" y="1060459"/>
                  </a:cubicBezTo>
                  <a:cubicBezTo>
                    <a:pt x="1703005" y="1131696"/>
                    <a:pt x="2168354" y="2246593"/>
                    <a:pt x="2284348" y="2524205"/>
                  </a:cubicBezTo>
                  <a:lnTo>
                    <a:pt x="2290469" y="2538850"/>
                  </a:lnTo>
                  <a:lnTo>
                    <a:pt x="2163680" y="2545413"/>
                  </a:lnTo>
                  <a:cubicBezTo>
                    <a:pt x="1684347" y="2570130"/>
                    <a:pt x="1034948" y="2602595"/>
                    <a:pt x="980069" y="2599985"/>
                  </a:cubicBezTo>
                  <a:cubicBezTo>
                    <a:pt x="926497" y="2597375"/>
                    <a:pt x="601797" y="2625762"/>
                    <a:pt x="332630" y="2544434"/>
                  </a:cubicBezTo>
                  <a:lnTo>
                    <a:pt x="186014" y="2483671"/>
                  </a:lnTo>
                  <a:lnTo>
                    <a:pt x="183962" y="2479087"/>
                  </a:lnTo>
                  <a:cubicBezTo>
                    <a:pt x="97724" y="2261924"/>
                    <a:pt x="27293" y="1924692"/>
                    <a:pt x="27293" y="1924692"/>
                  </a:cubicBezTo>
                  <a:cubicBezTo>
                    <a:pt x="-62608" y="1509276"/>
                    <a:pt x="98378" y="1315136"/>
                    <a:pt x="98378" y="1315136"/>
                  </a:cubicBezTo>
                  <a:cubicBezTo>
                    <a:pt x="215458" y="1143960"/>
                    <a:pt x="462163" y="943558"/>
                    <a:pt x="462163" y="943558"/>
                  </a:cubicBezTo>
                  <a:cubicBezTo>
                    <a:pt x="462163" y="943558"/>
                    <a:pt x="462163" y="943558"/>
                    <a:pt x="1674780" y="0"/>
                  </a:cubicBezTo>
                  <a:close/>
                </a:path>
              </a:pathLst>
            </a:custGeom>
            <a:solidFill>
              <a:srgbClr val="C130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7791A801-F95D-E3E4-ECAA-4D452AF6AB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5932" y="2486155"/>
              <a:ext cx="445706" cy="335827"/>
            </a:xfrm>
            <a:custGeom>
              <a:avLst/>
              <a:gdLst>
                <a:gd name="T0" fmla="*/ 0 w 285"/>
                <a:gd name="T1" fmla="*/ 215 h 215"/>
                <a:gd name="T2" fmla="*/ 285 w 285"/>
                <a:gd name="T3" fmla="*/ 11 h 215"/>
                <a:gd name="T4" fmla="*/ 65 w 285"/>
                <a:gd name="T5" fmla="*/ 82 h 215"/>
                <a:gd name="T6" fmla="*/ 0 w 285"/>
                <a:gd name="T7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5" h="215">
                  <a:moveTo>
                    <a:pt x="0" y="215"/>
                  </a:moveTo>
                  <a:cubicBezTo>
                    <a:pt x="0" y="215"/>
                    <a:pt x="122" y="103"/>
                    <a:pt x="285" y="11"/>
                  </a:cubicBezTo>
                  <a:cubicBezTo>
                    <a:pt x="285" y="11"/>
                    <a:pt x="154" y="0"/>
                    <a:pt x="65" y="82"/>
                  </a:cubicBezTo>
                  <a:cubicBezTo>
                    <a:pt x="65" y="82"/>
                    <a:pt x="8" y="124"/>
                    <a:pt x="0" y="215"/>
                  </a:cubicBezTo>
                  <a:close/>
                </a:path>
              </a:pathLst>
            </a:custGeom>
            <a:solidFill>
              <a:srgbClr val="C13018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92">
              <a:extLst>
                <a:ext uri="{FF2B5EF4-FFF2-40B4-BE49-F238E27FC236}">
                  <a16:creationId xmlns:a16="http://schemas.microsoft.com/office/drawing/2014/main" id="{FB954640-F1FD-9BAD-CE63-A90F549F06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3233" y="4367709"/>
              <a:ext cx="1612055" cy="185015"/>
            </a:xfrm>
            <a:custGeom>
              <a:avLst/>
              <a:gdLst>
                <a:gd name="connsiteX0" fmla="*/ 0 w 2149406"/>
                <a:gd name="connsiteY0" fmla="*/ 0 h 246687"/>
                <a:gd name="connsiteX1" fmla="*/ 8654 w 2149406"/>
                <a:gd name="connsiteY1" fmla="*/ 4981 h 246687"/>
                <a:gd name="connsiteX2" fmla="*/ 726593 w 2149406"/>
                <a:gd name="connsiteY2" fmla="*/ 142383 h 246687"/>
                <a:gd name="connsiteX3" fmla="*/ 2049054 w 2149406"/>
                <a:gd name="connsiteY3" fmla="*/ 179577 h 246687"/>
                <a:gd name="connsiteX4" fmla="*/ 2149004 w 2149406"/>
                <a:gd name="connsiteY4" fmla="*/ 181847 h 246687"/>
                <a:gd name="connsiteX5" fmla="*/ 2149406 w 2149406"/>
                <a:gd name="connsiteY5" fmla="*/ 182808 h 246687"/>
                <a:gd name="connsiteX6" fmla="*/ 2022617 w 2149406"/>
                <a:gd name="connsiteY6" fmla="*/ 189371 h 246687"/>
                <a:gd name="connsiteX7" fmla="*/ 839006 w 2149406"/>
                <a:gd name="connsiteY7" fmla="*/ 243943 h 246687"/>
                <a:gd name="connsiteX8" fmla="*/ 112809 w 2149406"/>
                <a:gd name="connsiteY8" fmla="*/ 160562 h 246687"/>
                <a:gd name="connsiteX9" fmla="*/ 45160 w 2149406"/>
                <a:gd name="connsiteY9" fmla="*/ 128096 h 246687"/>
                <a:gd name="connsiteX10" fmla="*/ 42900 w 2149406"/>
                <a:gd name="connsiteY10" fmla="*/ 123045 h 246687"/>
                <a:gd name="connsiteX11" fmla="*/ 7067 w 2149406"/>
                <a:gd name="connsiteY11" fmla="*/ 23957 h 24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49406" h="246687">
                  <a:moveTo>
                    <a:pt x="0" y="0"/>
                  </a:moveTo>
                  <a:lnTo>
                    <a:pt x="8654" y="4981"/>
                  </a:lnTo>
                  <a:cubicBezTo>
                    <a:pt x="279543" y="140743"/>
                    <a:pt x="668043" y="135117"/>
                    <a:pt x="726593" y="142383"/>
                  </a:cubicBezTo>
                  <a:cubicBezTo>
                    <a:pt x="786576" y="149756"/>
                    <a:pt x="1567090" y="168550"/>
                    <a:pt x="2049054" y="179577"/>
                  </a:cubicBezTo>
                  <a:lnTo>
                    <a:pt x="2149004" y="181847"/>
                  </a:lnTo>
                  <a:lnTo>
                    <a:pt x="2149406" y="182808"/>
                  </a:lnTo>
                  <a:lnTo>
                    <a:pt x="2022617" y="189371"/>
                  </a:lnTo>
                  <a:cubicBezTo>
                    <a:pt x="1543284" y="214088"/>
                    <a:pt x="893885" y="246553"/>
                    <a:pt x="839006" y="243943"/>
                  </a:cubicBezTo>
                  <a:cubicBezTo>
                    <a:pt x="780077" y="241072"/>
                    <a:pt x="393083" y="275707"/>
                    <a:pt x="112809" y="160562"/>
                  </a:cubicBezTo>
                  <a:lnTo>
                    <a:pt x="45160" y="128096"/>
                  </a:lnTo>
                  <a:lnTo>
                    <a:pt x="42900" y="123045"/>
                  </a:lnTo>
                  <a:cubicBezTo>
                    <a:pt x="30580" y="92022"/>
                    <a:pt x="18583" y="58548"/>
                    <a:pt x="7067" y="23957"/>
                  </a:cubicBezTo>
                  <a:close/>
                </a:path>
              </a:pathLst>
            </a:custGeom>
            <a:solidFill>
              <a:sysClr val="windowText" lastClr="000000">
                <a:alpha val="28000"/>
              </a:sys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2" name="Imagem 31">
              <a:extLst>
                <a:ext uri="{FF2B5EF4-FFF2-40B4-BE49-F238E27FC236}">
                  <a16:creationId xmlns:a16="http://schemas.microsoft.com/office/drawing/2014/main" id="{DCC987F0-9D5C-F96B-3ED8-6F075E217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55" b="92000" l="5530" r="89862">
                          <a14:foregroundMark x1="64516" y1="92000" x2="64516" y2="92000"/>
                          <a14:foregroundMark x1="62673" y1="83273" x2="62673" y2="83273"/>
                          <a14:foregroundMark x1="70046" y1="47273" x2="70046" y2="47273"/>
                          <a14:foregroundMark x1="67742" y1="26182" x2="67742" y2="26182"/>
                          <a14:foregroundMark x1="29954" y1="38909" x2="29954" y2="38909"/>
                          <a14:foregroundMark x1="22120" y1="48364" x2="22120" y2="48364"/>
                          <a14:foregroundMark x1="14747" y1="49091" x2="14747" y2="49091"/>
                          <a14:foregroundMark x1="5530" y1="16727" x2="5530" y2="16727"/>
                          <a14:foregroundMark x1="11521" y1="16364" x2="11521" y2="16364"/>
                          <a14:foregroundMark x1="19355" y1="16364" x2="19355" y2="16364"/>
                          <a14:foregroundMark x1="25346" y1="16364" x2="25346" y2="16364"/>
                          <a14:foregroundMark x1="18894" y1="92000" x2="18894" y2="92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9287" y="2699295"/>
              <a:ext cx="671893" cy="851477"/>
            </a:xfrm>
            <a:prstGeom prst="rect">
              <a:avLst/>
            </a:prstGeom>
          </p:spPr>
        </p:pic>
        <p:pic>
          <p:nvPicPr>
            <p:cNvPr id="34" name="Imagem 33">
              <a:extLst>
                <a:ext uri="{FF2B5EF4-FFF2-40B4-BE49-F238E27FC236}">
                  <a16:creationId xmlns:a16="http://schemas.microsoft.com/office/drawing/2014/main" id="{A994801A-2DEC-0238-DD3F-7B21DA58D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1261" y="4771143"/>
              <a:ext cx="1425140" cy="649874"/>
            </a:xfrm>
            <a:prstGeom prst="rect">
              <a:avLst/>
            </a:prstGeom>
          </p:spPr>
        </p:pic>
        <p:pic>
          <p:nvPicPr>
            <p:cNvPr id="35" name="Imagem 34">
              <a:extLst>
                <a:ext uri="{FF2B5EF4-FFF2-40B4-BE49-F238E27FC236}">
                  <a16:creationId xmlns:a16="http://schemas.microsoft.com/office/drawing/2014/main" id="{BD527B15-77C9-C163-C9B6-62009252B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94786" y="3482143"/>
              <a:ext cx="648855" cy="648855"/>
            </a:xfrm>
            <a:prstGeom prst="rect">
              <a:avLst/>
            </a:prstGeom>
          </p:spPr>
        </p:pic>
        <p:pic>
          <p:nvPicPr>
            <p:cNvPr id="36" name="Imagem 35">
              <a:extLst>
                <a:ext uri="{FF2B5EF4-FFF2-40B4-BE49-F238E27FC236}">
                  <a16:creationId xmlns:a16="http://schemas.microsoft.com/office/drawing/2014/main" id="{C680DFA9-591D-2838-025B-C2355B24B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6906" y="5047448"/>
              <a:ext cx="738900" cy="710307"/>
            </a:xfrm>
            <a:prstGeom prst="rect">
              <a:avLst/>
            </a:prstGeom>
          </p:spPr>
        </p:pic>
        <p:pic>
          <p:nvPicPr>
            <p:cNvPr id="37" name="Picture 2" descr="Infecção Sexualmente Transmissível: Ministério da Saúde e Fiocruz lançam curso sobre teste rápido ">
              <a:extLst>
                <a:ext uri="{FF2B5EF4-FFF2-40B4-BE49-F238E27FC236}">
                  <a16:creationId xmlns:a16="http://schemas.microsoft.com/office/drawing/2014/main" id="{F010DD3E-C81E-ACE4-A266-449A4D3DCD6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203766" y="4100764"/>
              <a:ext cx="1225696" cy="232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Imagem 37">
              <a:extLst>
                <a:ext uri="{FF2B5EF4-FFF2-40B4-BE49-F238E27FC236}">
                  <a16:creationId xmlns:a16="http://schemas.microsoft.com/office/drawing/2014/main" id="{60A8D556-DE0B-6821-4E3C-7BC5292FC7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44760" y="3790027"/>
              <a:ext cx="671893" cy="226774"/>
            </a:xfrm>
            <a:prstGeom prst="rect">
              <a:avLst/>
            </a:prstGeom>
          </p:spPr>
        </p:pic>
        <p:pic>
          <p:nvPicPr>
            <p:cNvPr id="39" name="Picture 2" descr="Infecção Sexualmente Transmissível: Ministério da Saúde e Fiocruz lançam curso sobre teste rápido ">
              <a:extLst>
                <a:ext uri="{FF2B5EF4-FFF2-40B4-BE49-F238E27FC236}">
                  <a16:creationId xmlns:a16="http://schemas.microsoft.com/office/drawing/2014/main" id="{D7EB2D20-2605-27D8-2B10-7640F0D60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644826" y="3613141"/>
              <a:ext cx="788823" cy="287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Título 1">
            <a:extLst>
              <a:ext uri="{FF2B5EF4-FFF2-40B4-BE49-F238E27FC236}">
                <a16:creationId xmlns:a16="http://schemas.microsoft.com/office/drawing/2014/main" id="{FC857A55-9DC8-B1F6-9597-DDF3C6FA8DBD}"/>
              </a:ext>
            </a:extLst>
          </p:cNvPr>
          <p:cNvSpPr txBox="1">
            <a:spLocks/>
          </p:cNvSpPr>
          <p:nvPr/>
        </p:nvSpPr>
        <p:spPr>
          <a:xfrm>
            <a:off x="353975" y="1154012"/>
            <a:ext cx="11590316" cy="7647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Brazilian MoH manages five quality tools for Rapid POCT in public healthcare system</a:t>
            </a:r>
            <a:endParaRPr lang="pt-BR" sz="2400" b="1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672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F320135D-2715-FAF2-BE3B-C0B98393527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2" y="72094"/>
            <a:ext cx="1187329" cy="1109726"/>
          </a:xfrm>
          <a:prstGeom prst="rect">
            <a:avLst/>
          </a:prstGeom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96475873-CFEE-C515-2250-66447C9A6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9121" y="16269"/>
            <a:ext cx="3842879" cy="181927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BA96AE7-DD7E-058A-C032-EEDCE3A900AB}"/>
              </a:ext>
            </a:extLst>
          </p:cNvPr>
          <p:cNvSpPr txBox="1"/>
          <p:nvPr/>
        </p:nvSpPr>
        <p:spPr>
          <a:xfrm>
            <a:off x="-903157" y="141146"/>
            <a:ext cx="95925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a typeface="+mj-ea"/>
                <a:cs typeface="Helvetica" panose="020B0604020202020204" pitchFamily="34" charset="0"/>
              </a:rPr>
              <a:t>Rapid POCT acquisition</a:t>
            </a:r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DF596C50-98B0-A951-0E97-800E356502CF}"/>
              </a:ext>
            </a:extLst>
          </p:cNvPr>
          <p:cNvSpPr/>
          <p:nvPr/>
        </p:nvSpPr>
        <p:spPr>
          <a:xfrm>
            <a:off x="442522" y="72093"/>
            <a:ext cx="452388" cy="4313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5" name="Google Shape;131;p23">
            <a:extLst>
              <a:ext uri="{FF2B5EF4-FFF2-40B4-BE49-F238E27FC236}">
                <a16:creationId xmlns:a16="http://schemas.microsoft.com/office/drawing/2014/main" id="{97C4A4F9-9D15-AB12-3E0D-E1D51F21E575}"/>
              </a:ext>
            </a:extLst>
          </p:cNvPr>
          <p:cNvGrpSpPr/>
          <p:nvPr/>
        </p:nvGrpSpPr>
        <p:grpSpPr>
          <a:xfrm>
            <a:off x="9709782" y="2510078"/>
            <a:ext cx="1828565" cy="2512379"/>
            <a:chOff x="135540" y="1346355"/>
            <a:chExt cx="2203444" cy="3244290"/>
          </a:xfrm>
        </p:grpSpPr>
        <p:sp>
          <p:nvSpPr>
            <p:cNvPr id="17" name="Google Shape;132;p23">
              <a:extLst>
                <a:ext uri="{FF2B5EF4-FFF2-40B4-BE49-F238E27FC236}">
                  <a16:creationId xmlns:a16="http://schemas.microsoft.com/office/drawing/2014/main" id="{F64136B4-E16F-F71B-8695-44BFB6F43C20}"/>
                </a:ext>
              </a:extLst>
            </p:cNvPr>
            <p:cNvSpPr/>
            <p:nvPr/>
          </p:nvSpPr>
          <p:spPr>
            <a:xfrm>
              <a:off x="1170854" y="4431182"/>
              <a:ext cx="127615" cy="1594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algn="ctr"/>
              <a:endParaRPr sz="933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6" name="Google Shape;133;p23">
              <a:extLst>
                <a:ext uri="{FF2B5EF4-FFF2-40B4-BE49-F238E27FC236}">
                  <a16:creationId xmlns:a16="http://schemas.microsoft.com/office/drawing/2014/main" id="{8717C1F4-92F8-72F5-CCF1-8B87EA488AFB}"/>
                </a:ext>
              </a:extLst>
            </p:cNvPr>
            <p:cNvPicPr preferRelativeResize="0"/>
            <p:nvPr/>
          </p:nvPicPr>
          <p:blipFill rotWithShape="1">
            <a:blip r:embed="rId4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5540" y="1346355"/>
              <a:ext cx="2203444" cy="308482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45AAE897-B886-6D17-111D-BD0B67531D33}"/>
              </a:ext>
            </a:extLst>
          </p:cNvPr>
          <p:cNvSpPr txBox="1"/>
          <p:nvPr/>
        </p:nvSpPr>
        <p:spPr>
          <a:xfrm>
            <a:off x="373942" y="4898969"/>
            <a:ext cx="6554856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/>
              <a:t>Product demonstration analysis: </a:t>
            </a:r>
            <a:r>
              <a:rPr lang="en-US" dirty="0"/>
              <a:t>technical and practical evaluation of the product, following the procurement requirements. Only tests approved at this stage may be provided to the MoH.</a:t>
            </a:r>
            <a:endParaRPr lang="pt-BR" dirty="0"/>
          </a:p>
        </p:txBody>
      </p:sp>
      <p:sp>
        <p:nvSpPr>
          <p:cNvPr id="32" name="Seta: para a Direita 31">
            <a:extLst>
              <a:ext uri="{FF2B5EF4-FFF2-40B4-BE49-F238E27FC236}">
                <a16:creationId xmlns:a16="http://schemas.microsoft.com/office/drawing/2014/main" id="{E7454BD6-F105-779A-2BCA-2E58547242CF}"/>
              </a:ext>
            </a:extLst>
          </p:cNvPr>
          <p:cNvSpPr/>
          <p:nvPr/>
        </p:nvSpPr>
        <p:spPr>
          <a:xfrm rot="10800000">
            <a:off x="8874938" y="3216055"/>
            <a:ext cx="616226" cy="354614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A83E4672-F32E-5A6E-07AD-EF422B1A4095}"/>
              </a:ext>
            </a:extLst>
          </p:cNvPr>
          <p:cNvSpPr txBox="1"/>
          <p:nvPr/>
        </p:nvSpPr>
        <p:spPr>
          <a:xfrm>
            <a:off x="4456485" y="3142445"/>
            <a:ext cx="45836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The </a:t>
            </a:r>
            <a:r>
              <a:rPr lang="pt-BR" dirty="0" err="1"/>
              <a:t>rapid</a:t>
            </a:r>
            <a:r>
              <a:rPr lang="pt-BR" dirty="0"/>
              <a:t> HIV </a:t>
            </a:r>
            <a:r>
              <a:rPr lang="pt-BR" dirty="0" err="1"/>
              <a:t>test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be</a:t>
            </a:r>
            <a:r>
              <a:rPr lang="pt-BR" dirty="0"/>
              <a:t> </a:t>
            </a:r>
            <a:r>
              <a:rPr lang="pt-BR" dirty="0" err="1"/>
              <a:t>provided</a:t>
            </a:r>
            <a:r>
              <a:rPr lang="pt-BR" dirty="0"/>
              <a:t> must </a:t>
            </a:r>
            <a:r>
              <a:rPr lang="pt-BR" dirty="0" err="1"/>
              <a:t>have</a:t>
            </a:r>
            <a:r>
              <a:rPr lang="pt-BR" dirty="0"/>
              <a:t> </a:t>
            </a:r>
            <a:r>
              <a:rPr lang="pt-BR" dirty="0" err="1"/>
              <a:t>at</a:t>
            </a:r>
            <a:r>
              <a:rPr lang="pt-BR" dirty="0"/>
              <a:t> </a:t>
            </a:r>
            <a:r>
              <a:rPr lang="pt-BR" dirty="0" err="1"/>
              <a:t>least</a:t>
            </a:r>
            <a:r>
              <a:rPr lang="pt-BR" dirty="0"/>
              <a:t>:</a:t>
            </a:r>
          </a:p>
        </p:txBody>
      </p:sp>
      <p:graphicFrame>
        <p:nvGraphicFramePr>
          <p:cNvPr id="42" name="Tabela 41">
            <a:extLst>
              <a:ext uri="{FF2B5EF4-FFF2-40B4-BE49-F238E27FC236}">
                <a16:creationId xmlns:a16="http://schemas.microsoft.com/office/drawing/2014/main" id="{6C43AEF9-D683-D4E0-BF69-7975E2B801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3409807"/>
              </p:ext>
            </p:extLst>
          </p:nvPr>
        </p:nvGraphicFramePr>
        <p:xfrm>
          <a:off x="4456485" y="3797655"/>
          <a:ext cx="4199835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4078">
                  <a:extLst>
                    <a:ext uri="{9D8B030D-6E8A-4147-A177-3AD203B41FA5}">
                      <a16:colId xmlns:a16="http://schemas.microsoft.com/office/drawing/2014/main" val="255394387"/>
                    </a:ext>
                  </a:extLst>
                </a:gridCol>
                <a:gridCol w="2325757">
                  <a:extLst>
                    <a:ext uri="{9D8B030D-6E8A-4147-A177-3AD203B41FA5}">
                      <a16:colId xmlns:a16="http://schemas.microsoft.com/office/drawing/2014/main" val="10122933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err="1"/>
                        <a:t>Sensitivity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err="1"/>
                        <a:t>Specitivity</a:t>
                      </a:r>
                      <a:endParaRPr lang="pt-B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256174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99,5%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99,0%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9841929"/>
                  </a:ext>
                </a:extLst>
              </a:tr>
            </a:tbl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EB7DDC4C-3615-BB9C-500B-69E9D7737D93}"/>
              </a:ext>
            </a:extLst>
          </p:cNvPr>
          <p:cNvSpPr txBox="1"/>
          <p:nvPr/>
        </p:nvSpPr>
        <p:spPr>
          <a:xfrm>
            <a:off x="3483481" y="1445538"/>
            <a:ext cx="7779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Must be registered with the National Health Surveillance Agency (ANVISA)</a:t>
            </a:r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B390BD8-9FAD-052F-0357-CDC33E0D4C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4841" y="1097281"/>
            <a:ext cx="2244783" cy="32012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5D4FC5C4-1341-1F75-7857-DD39EE840E2D}"/>
              </a:ext>
            </a:extLst>
          </p:cNvPr>
          <p:cNvSpPr txBox="1"/>
          <p:nvPr/>
        </p:nvSpPr>
        <p:spPr>
          <a:xfrm>
            <a:off x="4095782" y="1784983"/>
            <a:ext cx="65548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b="1" dirty="0"/>
              <a:t>Criteria provided for by law: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Performance study dossier;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Packaging specifications;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Product evaluation by INCQS</a:t>
            </a:r>
          </a:p>
        </p:txBody>
      </p:sp>
    </p:spTree>
    <p:extLst>
      <p:ext uri="{BB962C8B-B14F-4D97-AF65-F5344CB8AC3E}">
        <p14:creationId xmlns:p14="http://schemas.microsoft.com/office/powerpoint/2010/main" val="4138442430"/>
      </p:ext>
    </p:extLst>
  </p:cSld>
  <p:clrMapOvr>
    <a:masterClrMapping/>
  </p:clrMapOvr>
</p:sld>
</file>

<file path=ppt/theme/theme1.xml><?xml version="1.0" encoding="utf-8"?>
<a:theme xmlns:a="http://schemas.openxmlformats.org/drawingml/2006/main" name="Lâmina de Aber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âmina de Abertura e final">
  <a:themeElements>
    <a:clrScheme name="Personalizar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13FFE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tes">
      <a:majorFont>
        <a:latin typeface="Montserrat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2981</TotalTime>
  <Words>1126</Words>
  <Application>Microsoft Macintosh PowerPoint</Application>
  <PresentationFormat>Widescreen</PresentationFormat>
  <Paragraphs>209</Paragraphs>
  <Slides>21</Slides>
  <Notes>11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21</vt:i4>
      </vt:variant>
    </vt:vector>
  </HeadingPairs>
  <TitlesOfParts>
    <vt:vector size="32" baseType="lpstr">
      <vt:lpstr>Calibri</vt:lpstr>
      <vt:lpstr>Arial Rounded MT Bold</vt:lpstr>
      <vt:lpstr>Montserrat SemiBold</vt:lpstr>
      <vt:lpstr>Courier New</vt:lpstr>
      <vt:lpstr>Montserrat ExtraBold</vt:lpstr>
      <vt:lpstr>Calibri (Corpo)</vt:lpstr>
      <vt:lpstr>Montserrat</vt:lpstr>
      <vt:lpstr>Arial</vt:lpstr>
      <vt:lpstr>Roboto</vt:lpstr>
      <vt:lpstr>Lâmina de Abertura</vt:lpstr>
      <vt:lpstr>Lâmina de Abertura e final</vt:lpstr>
      <vt:lpstr>Implementation and scale-up of Rapid Test Continuous Quality Improvement  Brazilian Experience  Alisson Bigolin Head of the Diagnostics Division, Ministry of Health, Brazil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Josué Custódio Fernandes</dc:creator>
  <cp:lastModifiedBy>Álisson Bigolin</cp:lastModifiedBy>
  <cp:revision>84</cp:revision>
  <cp:lastPrinted>2021-05-27T13:54:16Z</cp:lastPrinted>
  <dcterms:created xsi:type="dcterms:W3CDTF">2021-05-25T14:48:35Z</dcterms:created>
  <dcterms:modified xsi:type="dcterms:W3CDTF">2024-08-25T11:25:54Z</dcterms:modified>
</cp:coreProperties>
</file>